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0" r:id="rId2"/>
    <p:sldId id="311" r:id="rId3"/>
    <p:sldId id="313" r:id="rId4"/>
    <p:sldId id="324" r:id="rId5"/>
    <p:sldId id="325" r:id="rId6"/>
    <p:sldId id="329" r:id="rId7"/>
    <p:sldId id="326" r:id="rId8"/>
    <p:sldId id="327" r:id="rId9"/>
    <p:sldId id="330" r:id="rId10"/>
    <p:sldId id="312" r:id="rId11"/>
  </p:sldIdLst>
  <p:sldSz cx="9144000" cy="6858000" type="screen4x3"/>
  <p:notesSz cx="6834188" cy="9979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FF5050"/>
    <a:srgbClr val="3366FF"/>
    <a:srgbClr val="996633"/>
    <a:srgbClr val="003399"/>
    <a:srgbClr val="C2C8F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2381" autoAdjust="0"/>
  </p:normalViewPr>
  <p:slideViewPr>
    <p:cSldViewPr>
      <p:cViewPr>
        <p:scale>
          <a:sx n="84" d="100"/>
          <a:sy n="8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092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794" y="762"/>
      </p:cViewPr>
      <p:guideLst>
        <p:guide orient="horz" pos="3143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CB0D3D3-D214-4C0C-8F3F-D576463CED3A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273CB9A-31F4-4B6F-9D96-D6354DB64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80B514-1EE0-4259-8E47-17BA16209A56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4213" y="4740275"/>
            <a:ext cx="5467350" cy="4491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963"/>
            <a:ext cx="296068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6C1DAE-85D3-409B-861F-CC21DFD3DE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ABF5C982369ED316F443C12CC7408D57DFEC4DC31FB02F7FEBF657FE0CCAC8EAC4B1AEDF8480E0r8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EE1FCE-890C-475D-84D6-B4FBDF11957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8983FA-4D38-403A-BDF0-6964154453A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4CF4EF-F843-4DCA-8E61-5E1D7349BEA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  <p:sp>
        <p:nvSpPr>
          <p:cNvPr id="21508" name="Заметки 4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Анимированные слайды 3,11,13,14. Для запуска анимации нажимать ничего не нужно, она запускается через 2 секунды после открытия слайда. Переход на сл. Слайд стандартно по клику мыши. По времени посчитал примерно – у меня вышло 25 минут.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Варианты планировки квартир в многоквартирных жилых зданиях отражены в СП 31-107-2004 «Архитектурно-планировочные решения многоквартирных жилых зданий».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П. 4.1.1 Многосекционные жилые здания формируются путем блокировки нескольких секций, являющихся элементами объемно-планировочной структуры здания.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Многоквартирные жилые здания могут быть секционного, коридорного и галерейного типа.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Набор типов квартир в таких жилых зданиях, строящихся в конкретных регионах, определяется с учетом демографических условий, а также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ресурсообеспеченности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жилищного строительства.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Количество квартир в таких зданиях могут быть различными. Квартиры могут размещаться в одном, двух и даже трех уровнях.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6.1.1 При проектировании квартир площади и габариты отдельных помещений устанавливаются исходя из возможности удобного размещения необходимого набора мебели, оборудования и санитарно-гигиенических приборов.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6.1.2 Типы квартир, предоставляемых гражданам с учетом нормы предоставления площади жилья по договору социального найма в зданиях государственного и муниципального жилищных фондов, площади этих квартир, количество комнат в них рекомендуется принимать при строительстве в городской застройке согласно </a:t>
            </a:r>
            <a:r>
              <a:rPr lang="ru-RU" sz="120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таблице 5.1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31-01, при строительстве в сельской местности - по таблице 6.1 СП 31-107.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Сегодня очень многие квартиры, сдаваемые строителями в эксплуатацию, дают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возможность их владельцам выбирать планировку самостоятельно. Однако, в этих случаях перепланировка должна быть оформлена в соответствии с жилищным кодексом и другими законодательными актами, действующими на территории РФ.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квартирах жилых зданий по заданию на проектирование могут предусматриваться дополнительные жилые и подсобные помещения: игровая, детская, столовая, кабинет, библиотека, гардеробные, комната для тренажеров, биллиардная,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постирочная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сауна и др.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Габариты жилых и подсобных помещений квартиры определяются в зависимости от необходимого набора предметов мебели и оборудования, размещаемых с учетом требований эргономики.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5.7. Площадь помещений в квартирах, должна быть не менее: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жилого помещения (комнаты) в однокомнатной квартире - 14 м2,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общего жилого помещения в квартирах с числом комнат две и более - 16 м2, спальни - 8 м2 (10 м2 - на двух человек); кухни - 8 м2; кухонной зоны в кухне - столовой - 6 м2.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В однокомнатных квартирах допускается проектировать кухни или кухни-ниши площадью не менее 5 м2.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Площадь спальни и кухни в мансардном этаже (или этаже с наклонными ограждающими конструкциями) допускается не менее 7 м2 при условии, что общее жилое помещение имеет площадь не менее 16 м2.</a:t>
            </a:r>
          </a:p>
          <a:p>
            <a:endParaRPr lang="ru-RU" sz="1200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 Высота (от пола до потолка) жилых помещений и кухни (кухни-столовой) в климатических районах IA, IБ, IГ, IД и IVA должна быть не менее 2,7 м, а в других климатических районах - не менее 2,5 м.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Площадь кухни определяется с учетом возможности размещения вышеперечисленных зон, а также расстановки минимального набора мебели и устройства проходов должна быть: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в однокомнатных квартирах - не менее 5 м2 (в том числе кухни-ниши);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в квартирах с числом жилых комнат две и более - не менее 8 м2 (в мансардном этаже - 7 м2), площадь обеденной (кухонной) зоны в кухне-столовой - не менее 6м2.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Кухня  должна быть оборудована дверью. Это определено </a:t>
            </a:r>
            <a:r>
              <a:rPr lang="ru-RU" sz="1200" kern="1200" baseline="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rPr>
              <a:t>пунктом14 части 2 статьи 2 № 384-ФЗ «Технического регламента о безопасности зданий и сооружений», в котором  приводится определение понятию «помещение», согласно которому это часть объема здания или сооружения, имеющая определенное назначение и ограниченная строительными конструкциями. На основании ГОСТ Р 53307-2009 «Конструкции строительные. Противопожарные двери и ворота. Метод испытания на огнестойкость» дверь является конструктивным элементом в сборе служащим для заполнения дверного проема в строительных конструкциях, ограждающих (ограничивающих) помещение.</a:t>
            </a:r>
            <a:endParaRPr lang="ru-RU" sz="1200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xfrm>
            <a:off x="0" y="4740275"/>
            <a:ext cx="6632575" cy="449103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одноквартирных жилых домов высота должна быть не менее 2,7 м (для климатических районов 1А, 1Б, 1Г, 1Д и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и 2,5 м для других климатических районов, но не менее 2,3 м, высота помещений кухонь в мансардных этажах или верхних этажах с наклонными ограждающими конструкциями допускается меньшая (принимать по СП 42-101-2003 п.6.19 – в средней части не менее 2,0 м, при этом плита в той части, где высота не менее 2,2 м);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(СП 31-106-2002 п.8.2.1, п.8.4.2, п.8.4.3).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касается существующих жилых домов, высоту помещений, предназначенных для установки теплогенераторов, следует принимать в соответствии с п.6.18 СП 42-101-2003 2,5 м (2,0 м при мощности оборудования менее 60 кВт). </a:t>
            </a: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</a:pPr>
            <a:endParaRPr lang="ru-RU" sz="1200" dirty="0" smtClean="0">
              <a:latin typeface="Arial Narrow" pitchFamily="34" charset="0"/>
            </a:endParaRPr>
          </a:p>
          <a:p>
            <a:endParaRPr lang="ru-RU" sz="1200" dirty="0" smtClean="0">
              <a:latin typeface="Arial Narrow" pitchFamily="34" charset="0"/>
            </a:endParaRPr>
          </a:p>
        </p:txBody>
      </p:sp>
      <p:sp>
        <p:nvSpPr>
          <p:cNvPr id="34820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C34B44-DDB7-4D38-BC71-751FC7523712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34821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9119FA-4962-43FC-8132-81F248D9E6E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качестве газоиспользующего оборудования,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устанавливаемого в квартирах и жилых домах, как правило применяют бытовые газовые плиты и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Кроме того, это могут быть воздухонагреватели при воздушном отоплении , как правило, домов жилых одноквартирных, проточные водонагреватели как с отводом продуктов сгорания в дымоход, так и без организованного отвода продуктов сгорания.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могут быть напольными и настенными, различных конструкций.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приготовления пищи могут применяться бытовые газовые плиты, варочные панели (ГОСТ Р 50696-2006 «Приборы газовые бытовые для приготовления пищи. Общие требования и методы испытаний».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Бытовые газовые плиты размещаются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кухнях квартир многоквартирных жилых зданий этажностью до 11 этажей (п.7.3.6 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СНиП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31-01-2003), хотя в СП 4.13130 (п. 5.2.4.6) это ограничение снято;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кухнях домов жилых одноквартирных.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Одновременно обращаю Ваше внимание на то, что согласно п.2.8 ВСН 61-89(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«Реконструкция и капитальный ремонт жилых домов. Нормы проектирования» при реконструкции и капитальном ремонте не допускается размещение газифицируемых кухонь в зданиях жилых многоквартирных непосредственно над и под жилыми комнатами.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Теплогенераторы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для нужд отопления и горячего водоснабжения могут размещаться: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кухнях квартир многоквартирных жилых зданий (мощностью не более 35 кВт и только с закрытой камерой сгорания);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отдельных нежилых помещениях – теплогенераторных (мощностью до 100 кВт и только с закрытой камерой сгорания);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домах жилых одноквартирных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теплогенераторы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могут применяться как с закрытой, так и с открытой камерой сгорания и размещаться: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кухнях, при этом мощность не должна превышать 35 кВт;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отдельных нежилых помещениях – теплогенераторных, суммарная тепловая мощность теплогенераторов не должна превышать 360 кВт (п.6.1.3 СП 31-106-2002).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высота не менее 2,7 м (для климатических районов 1А, 1Б, 1Г, 1Д и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и 2,5 м для других климатических районов, но не менее 2,3 м, высота помещений кухонь в мансардных этажах или верхних этажах с наклонными ограждающими конструкциями допускается меньшая (принимать по СП 42-101-2003 п.6.19 – в средней части не менее 2,0 м, при этом плита в той части, где высота не менее 2,2 м);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площадь кухни не менее 6 м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(п.4.4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31-01-2001);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(СП 31-106-2002 п.8.2.1, п.8.4.2, п.8.4.3).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касается существующих жилых домов, высоту помещений, предназначенных для установки теплогенераторов, следует принимать в соответствии с п.6.18 СП 42-101-2003 - 2,5 м (2,0 м при мощности оборудования менее 60 кВт).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установке теплогенераторов в кухне – высота помещения может иметь в средней части 2 м, при этом плиты следует устанавливать в той части кухни, где высота составляет не менее 2,2 м.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 eaLnBrk="1" hangingPunct="1">
              <a:spcBef>
                <a:spcPct val="0"/>
              </a:spcBef>
            </a:pP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домах жилых одноквартирных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помещение для размещения теплогенератора должно быть расположено на первом этаже, в цокольном или подвальном этаже дома. Размещение теплогенератора на любом энергоносителе выше 1-го этажа не рекомендуется, кроме теплогенераторов, располагаемых на крыше дома (п. 6.3.2. СП 31-106-2002).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Объем помещения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должен определяться исходя из условия удобства монтажа и эксплуатации, с учетом эксплуатационной документации предприятия-изготовителя, при этом высота помещения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(от пола до потолка) должна быть не менее 2,2 м. Ширина свободного прохода в помещении должна приниматься с учетом требований по эксплуатации и ремонту оборудования, но не менее 0,7 м (п. 6.3.3 СП 31-106-2002).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Помещение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должно иметь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легкосбрасываемые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конструкции (как правило, остекление) из расчета 0,03 м2 на 1 м3 объема, при этом площадь оконного стекла не должна быть менее 0,8 м2 при толщине стекла 3 мм и одинарном остеклении (п.6.3.8 СП 31-106-2002 ).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Высота не менее 2,7 м (для климатических районов 1А, 1Б, 1Г, 1Д и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и 2,5 м для других климатических районов, но не менее 2,3 м, высота помещений кухонь в мансардных этажах или верхних этажах с наклонными ограждающими конструкциями допускается меньшая (принимать по СП 42-101-2003 п.6.19 – в средней части не менее 2,0 м, при этом плита в той части, где высота не менее 2,2 м);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(СП 31-106-2002 п.8.2.1, п.8.4.2, п.8.4.3).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установке теплогенераторов в кухне – высота помещения может иметь в средней части 2 м, при этом плиты следует устанавливать в той части кухни, где высота составляет не менее 2,2 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касается существующих жилых домов, высоту помещений, предназначенных для установки теплогенераторов, следует принимать в соответствии с п.6.18 СП 42-101-2003 - 2,5 м (2,0 м при мощности оборудования менее 60 кВт). </a:t>
            </a: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273050" y="4560888"/>
            <a:ext cx="6288088" cy="46704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многоквартирных жилых зданиях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 допускается проектирование теплогенераторных, расположенных непосредственно над, под или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смежно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 жилыми помещениями квартир и помещениями общественного назначения с пребыванием людей от 50 и более, а также в подвалах (п.4.2.6 СП 41-108-2004).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Высота помещения должна быть не менее 2,2 м ( п.4.2.4 СП 41-108-2004).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Объем помещения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должен быть не менее 15 м3, иметь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легкосбрасываемые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конструкции из расчета 0,03 м2 на 1 м3 объема, при этом площадь оконного стекла не должна быть менее 0,8 м2 при толщине стекла 3 мм и одинарном остеклении (п. 7.3.8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СНиП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31-01-2003,  п.4.2.4 СП 41-108-2004 ).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Теплогенераторная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помещения общественного назначения должна иметь защиту от несанкционированного доступа посторонних лиц ( п.4.2.4 СП 41-108-2004).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домах жилых одноквартирных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помещение для размещения теплогенератора должно быть расположено на первом этаже, в цокольном или подвальном этаже дома. Размещение теплогенератора на любом энергоносителе выше 1-го этажа не рекомендуется, кроме теплогенераторов, располагаемых на крыше дома (п. 6.3.2. СП 31-106-2002).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Объем помещения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должен определяться исходя из условия удобства монтажа и эксплуатации, с учетом эксплуатационной документации предприятия-изготовителя, при этом высота помещения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(от пола до потолка) должна быть не менее 2,2 м. Ширина свободного прохода в помещении должна приниматься с учетом требований по эксплуатации и ремонту оборудования, но не менее 0,7 м (п. 6.3.3 СП 31-106-2002).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Помещение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теплогенераторной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должно иметь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легкосбрасываемые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конструкции (как правило, остекление) из расчета 0,03 м2 на 1 м3 объема, при этом площадь оконного стекла не должна быть менее 0,8 м2 при толщине стекла 3 мм и одинарном остеклении (п.6.3.8 СП 31-106-2002 ).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Высота не менее 2,7 м (для климатических районов 1А, 1Б, 1Г, 1Д и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и 2,5 м для других климатических районов, но не менее 2,3 м, высота помещений кухонь в мансардных этажах или верхних этажах с наклонными ограждающими конструкциями допускается меньшая (принимать по СП 42-101-2003 п.6.19 – в средней части не менее 2,0 м, при этом плита в той части, где высота не менее 2,2 м);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</a:t>
            </a:r>
            <a:r>
              <a:rPr lang="ru-RU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(СП 31-106-2002 п.8.2.1, п.8.4.2, п.8.4.3).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установке теплогенераторов в кухне – высота помещения может иметь в средней части 2 м, при этом плиты следует устанавливать в той части кухни, где высота составляет не менее 2,2 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касается существующих жилых домов, высоту помещений, предназначенных для установки теплогенераторов, следует принимать в соответствии с п.6.18 СП 42-101-2003 - 2,5 м (2,0 м при мощности оборудования менее 60 кВт). </a:t>
            </a:r>
            <a:endParaRPr lang="ru-RU" sz="1600" dirty="0" smtClean="0">
              <a:latin typeface="Arial Narrow" pitchFamily="34" charset="0"/>
            </a:endParaRPr>
          </a:p>
        </p:txBody>
      </p:sp>
      <p:sp>
        <p:nvSpPr>
          <p:cNvPr id="22532" name="Дата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19C10A-A9C7-430B-86FB-76C9ABCD4D5E}" type="datetime1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27.03.2013</a:t>
            </a:fld>
            <a:endParaRPr lang="ru-RU" smtClean="0"/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15DF8-5180-408E-925C-90D324CAE0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BF521-3E38-4D7F-82DB-05CC955D97E4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B0D7A-6351-403D-8602-6DB66AF34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89EB3-B672-4122-AD9D-FDDD1856BBDA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60AB6-796D-49FE-B930-90E95DEA9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15FAE-4802-4C79-BA27-CF1C5F16AE50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E914-CDF6-4188-A068-EC1EE6345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18CB1-5A7A-4D9D-8674-F85AD4494784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CE60F-7FEA-4959-B731-B699423E51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9B980-02CF-4A12-BF59-F03801061132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5543B-A3B8-4E7C-A5B2-0A7535D13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A96C8-1059-43A9-B6E8-78EFE591E67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32CF1-D73C-4F61-9201-A3184414A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0526-9E8E-49F6-B690-C1EA836689E6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F4B11-A084-49EB-A8C3-191F4BB7A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9411A-C81A-4A10-9A57-B75CA7407713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547E1-F6DE-4F14-A4FB-15E5D775C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DCF69-F513-4743-B7BB-8F191B82B74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AF14B-C377-432A-B359-594F8D716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B3B6F-A804-437E-8AFF-131B2415960F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17FA3-6710-4D2B-AF38-92248C01B2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AA0F7-81B0-4347-8671-A2840695B4F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C835D-9932-4A8E-A16C-9DAC55E38C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1BA5E6-9DCB-47F3-BF8F-2DBB18B9BFC3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83A02B-0FAE-4DF2-B1AB-C95B612727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:\Documents and Settings\Синдянова\Рабочий стол\Рисунок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0" y="2266950"/>
            <a:ext cx="34258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 descr="C:\Documents and Settings\Синдянова\Рабочий стол\Рисунок5.wmf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-12700"/>
            <a:ext cx="3284538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C:\Documents and Settings\Синдянова\Рабочий стол\Рисунок5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75" y="-12700"/>
            <a:ext cx="3284538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2857496"/>
            <a:ext cx="5929322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Благодарю за внимание!</a:t>
            </a:r>
            <a:endParaRPr lang="ru-RU" sz="2000" b="1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28596" y="2285992"/>
            <a:ext cx="8301038" cy="3311517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Arial Narrow" pitchFamily="34" charset="0"/>
              </a:rPr>
              <a:t>Размещение бытового газоиспользующего оборудования в квартирах различных вариантов планировки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3078" name="Прямоугольник 5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5750" y="4857750"/>
            <a:ext cx="2857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477F"/>
                </a:solidFill>
                <a:latin typeface="Arial Narrow" pitchFamily="34" charset="0"/>
              </a:rPr>
              <a:t>Докладчик: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85750" y="5286375"/>
            <a:ext cx="457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00477F"/>
                </a:solidFill>
                <a:latin typeface="Arial Narrow" pitchFamily="34" charset="0"/>
              </a:rPr>
              <a:t>Главный специалист</a:t>
            </a:r>
            <a:endParaRPr lang="ru-RU" sz="1600" b="1" dirty="0">
              <a:solidFill>
                <a:srgbClr val="00477F"/>
              </a:solidFill>
              <a:latin typeface="Arial Narrow" pitchFamily="34" charset="0"/>
            </a:endParaRPr>
          </a:p>
          <a:p>
            <a:r>
              <a:rPr lang="ru-RU" sz="1600" b="1" dirty="0">
                <a:solidFill>
                  <a:srgbClr val="00477F"/>
                </a:solidFill>
                <a:latin typeface="Arial Narrow" pitchFamily="34" charset="0"/>
              </a:rPr>
              <a:t>ОАО «</a:t>
            </a:r>
            <a:r>
              <a:rPr lang="ru-RU" sz="1600" b="1" dirty="0" err="1">
                <a:solidFill>
                  <a:srgbClr val="00477F"/>
                </a:solidFill>
                <a:latin typeface="Arial Narrow" pitchFamily="34" charset="0"/>
              </a:rPr>
              <a:t>Гипрониигаз</a:t>
            </a:r>
            <a:r>
              <a:rPr lang="ru-RU" sz="1600" b="1" dirty="0">
                <a:solidFill>
                  <a:srgbClr val="00477F"/>
                </a:solidFill>
                <a:latin typeface="Arial Narrow" pitchFamily="34" charset="0"/>
              </a:rPr>
              <a:t>»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00688" y="5497513"/>
            <a:ext cx="29289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477F"/>
                </a:solidFill>
              </a:rPr>
              <a:t>Струкова</a:t>
            </a:r>
            <a:endParaRPr lang="ru-RU" b="1" dirty="0">
              <a:solidFill>
                <a:srgbClr val="00477F"/>
              </a:solidFill>
            </a:endParaRPr>
          </a:p>
          <a:p>
            <a:r>
              <a:rPr lang="ru-RU" b="1" dirty="0" smtClean="0">
                <a:solidFill>
                  <a:srgbClr val="00477F"/>
                </a:solidFill>
              </a:rPr>
              <a:t>Алла Семеновна</a:t>
            </a:r>
            <a:endParaRPr lang="ru-RU" b="1" dirty="0">
              <a:solidFill>
                <a:srgbClr val="00477F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Основные документы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1" y="1357298"/>
            <a:ext cx="8358247" cy="4857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  <a:cs typeface="Arial" pitchFamily="34" charset="0"/>
              </a:rPr>
              <a:t>СНИП 31-01-2003 «ЗДАНИЯ ЖИЛЫЕ МНОГОКВАРТИРНЫЕ»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  <a:cs typeface="Arial" pitchFamily="34" charset="0"/>
              </a:rPr>
              <a:t>СНИП 41-01-2003 «ОТОПЛЕНИЕ, ВЕНТИЛЯЦИЯ И КОНДИЦИОНИРОВАНИЕ»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  <a:cs typeface="Arial" pitchFamily="34" charset="0"/>
              </a:rPr>
              <a:t>СНИП 31-02-2001 «ДОМА ЖИЛЫЕ ОДНОКВАРТИРНЫЕ»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  <a:cs typeface="Arial" pitchFamily="34" charset="0"/>
              </a:rPr>
              <a:t>СП 31-107-2004 «АРХИТЕКТУРНО-ПЛАНИРОВОЧНЫЕ РЕШЕНИЯ МНОГО-КВАРТИРНЫХ ЖИЛЫХ ЗДАНИЙ»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  <a:cs typeface="Arial" pitchFamily="34" charset="0"/>
              </a:rPr>
              <a:t>СП 41-108-2004 «</a:t>
            </a: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ПОКВАРТИРНОЕ ТЕПЛОСНАБЖЕНИЕ ЖИЛЫХ ЗДАНИЙ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С ТЕПЛОГЕНЕРАТОРАМИ НА ГАЗОВОМ ТОПЛИВЕ»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СП 31-106-2002 «ПРОЕКТИРОВАНИЕ И СТРОИТЕЛЬСТВО ИНЖЕНЕРНЫХ СИСТЕМ ОДНОКВАРТИРНЫХ ЖИЛЫХ ДОМОВ»</a:t>
            </a:r>
          </a:p>
          <a:p>
            <a:endParaRPr lang="ru-RU" sz="2000" b="1" dirty="0" smtClean="0"/>
          </a:p>
          <a:p>
            <a:endParaRPr lang="ru-RU" sz="20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Состав квартиры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500174"/>
            <a:ext cx="8358247" cy="4572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 Narrow" pitchFamily="34" charset="0"/>
              </a:rPr>
              <a:t>Количество комнат может быть от одной до шести.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 Narrow" pitchFamily="34" charset="0"/>
              </a:rPr>
              <a:t>В квартирах, как правило, следует предусматривать жилые помещения (комнаты) и подсобные: кухню (или кухню-нишу), переднюю, ванную комнату (или душевую) и уборную (или совмещенный санузел), кладовую (или хозяйственный встроенный шкаф).</a:t>
            </a:r>
          </a:p>
          <a:p>
            <a:endParaRPr lang="ru-RU" sz="2400" dirty="0" smtClean="0">
              <a:solidFill>
                <a:srgbClr val="00B050"/>
              </a:solidFill>
              <a:latin typeface="Arial Narrow" pitchFamily="34" charset="0"/>
            </a:endParaRPr>
          </a:p>
          <a:p>
            <a:endParaRPr lang="ru-RU" sz="2000" b="1" dirty="0" smtClean="0"/>
          </a:p>
          <a:p>
            <a:endParaRPr lang="ru-RU" sz="20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Типы кухонь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500174"/>
            <a:ext cx="8358247" cy="4572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Кухни в зависимости от размера и степени их оснащенности, а также численного состава семьи проектируются трех типов: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- </a:t>
            </a:r>
            <a:r>
              <a:rPr lang="ru-RU" sz="2400" dirty="0" smtClean="0">
                <a:solidFill>
                  <a:srgbClr val="0000FF"/>
                </a:solidFill>
                <a:latin typeface="Arial Narrow" pitchFamily="34" charset="0"/>
              </a:rPr>
              <a:t>кухня - помещение с зоной, предназначенной для приготовления пищи, и обеденной зоной для эпизодического приема пищи членами семьи;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- кухня-ниша - помещение (или его часть) без обеденной зоны, предназначенное для приготовления пищи, оборудованное электроплитой и обеспеченное приточно-вытяжной вентиляцией с механическим побуждением;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- </a:t>
            </a:r>
            <a:r>
              <a:rPr lang="ru-RU" sz="2400" dirty="0" smtClean="0">
                <a:solidFill>
                  <a:srgbClr val="00B050"/>
                </a:solidFill>
                <a:latin typeface="Arial Narrow" pitchFamily="34" charset="0"/>
              </a:rPr>
              <a:t>кухня-столовая - помещение с зоной приготовления пищи и с обеденной зоной для приема пищи всеми членами семьи одновременно.</a:t>
            </a:r>
          </a:p>
          <a:p>
            <a:endParaRPr lang="ru-RU" sz="2000" b="1" dirty="0" smtClean="0"/>
          </a:p>
          <a:p>
            <a:endParaRPr lang="ru-RU" sz="20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Прямоугольник 73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71604" y="0"/>
            <a:ext cx="735811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Требования к помещениям кухонь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1285875"/>
            <a:ext cx="8358246" cy="7858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Кухни  с установленным в них газоиспользующим оборудованием должны иметь: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2357430"/>
            <a:ext cx="8143964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1600" b="1" u="sng" dirty="0" smtClean="0">
                <a:solidFill>
                  <a:srgbClr val="0000CC"/>
                </a:solidFill>
                <a:latin typeface="Arial Narrow" pitchFamily="34" charset="0"/>
              </a:rPr>
              <a:t>в многоквартирных жилых зданиях</a:t>
            </a:r>
          </a:p>
          <a:p>
            <a:pPr lvl="0"/>
            <a:r>
              <a:rPr lang="ru-RU" sz="1600" dirty="0" smtClean="0">
                <a:latin typeface="Arial Narrow" pitchFamily="34" charset="0"/>
              </a:rPr>
              <a:t>окно с форточкой или другим специальным устройством для проветривания, расположенным в верхней части окна;</a:t>
            </a:r>
          </a:p>
          <a:p>
            <a:pPr lvl="0"/>
            <a:r>
              <a:rPr lang="ru-RU" sz="1600" dirty="0" smtClean="0">
                <a:latin typeface="Arial Narrow" pitchFamily="34" charset="0"/>
              </a:rPr>
              <a:t>вентиляционный канал, устройство для притока воздуха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4357694"/>
            <a:ext cx="8143932" cy="19288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u="sng" dirty="0" smtClean="0">
                <a:solidFill>
                  <a:srgbClr val="0000FF"/>
                </a:solidFill>
                <a:latin typeface="Arial Narrow" pitchFamily="34" charset="0"/>
              </a:rPr>
              <a:t>в домах жилых одноквартирных</a:t>
            </a:r>
          </a:p>
          <a:p>
            <a:pPr lvl="0"/>
            <a:r>
              <a:rPr lang="ru-RU" sz="1600" dirty="0" smtClean="0">
                <a:solidFill>
                  <a:schemeClr val="tx1"/>
                </a:solidFill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</a:t>
            </a:r>
            <a:r>
              <a:rPr lang="ru-RU" sz="1600" baseline="30000" dirty="0" smtClean="0">
                <a:solidFill>
                  <a:schemeClr val="tx1"/>
                </a:solidFill>
              </a:rPr>
              <a:t>2</a:t>
            </a:r>
            <a:r>
              <a:rPr lang="ru-RU" sz="1600" dirty="0" smtClean="0">
                <a:solidFill>
                  <a:schemeClr val="tx1"/>
                </a:solidFill>
              </a:rPr>
              <a:t> (СП 31-106-2002 п.8.2.1, п.8.4.2, п.8.4.3).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Помещения для размещения газоиспользующего оборудования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3" y="1500174"/>
            <a:ext cx="3929090" cy="4572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Кухни </a:t>
            </a:r>
          </a:p>
          <a:p>
            <a:endParaRPr lang="ru-RU" sz="28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8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Отдельные нежилые помещения - теплогенераторные</a:t>
            </a:r>
            <a:endParaRPr lang="ru-RU" sz="2800" b="1" dirty="0" smtClean="0">
              <a:solidFill>
                <a:srgbClr val="00B050"/>
              </a:solidFill>
              <a:latin typeface="Arial Narrow" pitchFamily="34" charset="0"/>
            </a:endParaRPr>
          </a:p>
          <a:p>
            <a:endParaRPr lang="ru-RU" sz="2000" b="1" dirty="0" smtClean="0"/>
          </a:p>
          <a:p>
            <a:endParaRPr lang="ru-RU" sz="20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9124" y="1428737"/>
            <a:ext cx="4086225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Требования к </a:t>
            </a:r>
            <a:r>
              <a:rPr lang="ru-RU" sz="3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теплогенераторным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14422"/>
            <a:ext cx="8358247" cy="4572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00B050"/>
              </a:solidFill>
              <a:latin typeface="Arial Narrow" pitchFamily="34" charset="0"/>
            </a:endParaRPr>
          </a:p>
          <a:p>
            <a:endParaRPr lang="ru-RU" sz="2000" b="1" dirty="0" smtClean="0"/>
          </a:p>
          <a:p>
            <a:endParaRPr lang="ru-RU" sz="2000" dirty="0" smtClean="0"/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Narrow" pitchFamily="34" charset="0"/>
              </a:rPr>
              <a:t>ТЕПЛОГЕНЕРАТОРНАЯ</a:t>
            </a:r>
            <a:r>
              <a:rPr lang="ru-RU" sz="2000" dirty="0" smtClean="0">
                <a:solidFill>
                  <a:srgbClr val="C00000"/>
                </a:solidFill>
                <a:latin typeface="Arial Narrow" pitchFamily="34" charset="0"/>
              </a:rPr>
              <a:t> - отдельное нежилое помещение, предназначенное для размещения в нем теплогенератора (котла) и вспомогательного оборудования к нему (СП 41-108-2004)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0000CC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00CC"/>
                </a:solidFill>
                <a:latin typeface="Arial Narrow" pitchFamily="34" charset="0"/>
              </a:rPr>
              <a:t>В многоквартирных жилых зданиях не допускается проектирование теплогенераторных, расположенных непосредственно над, под или </a:t>
            </a:r>
            <a:r>
              <a:rPr lang="ru-RU" sz="2000" b="1" dirty="0" err="1" smtClean="0">
                <a:solidFill>
                  <a:srgbClr val="0000CC"/>
                </a:solidFill>
                <a:latin typeface="Arial Narrow" pitchFamily="34" charset="0"/>
              </a:rPr>
              <a:t>смежно</a:t>
            </a:r>
            <a:r>
              <a:rPr lang="ru-RU" sz="2000" b="1" dirty="0" smtClean="0">
                <a:solidFill>
                  <a:srgbClr val="0000CC"/>
                </a:solidFill>
                <a:latin typeface="Arial Narrow" pitchFamily="34" charset="0"/>
              </a:rPr>
              <a:t> с жилыми помещениями квартир и помещениями общественного назначения с пребыванием людей от 50 и более, а также в подвалах (п.4.2.6 СП 41-108-2004)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00CC"/>
                </a:solidFill>
                <a:latin typeface="Arial Narrow" pitchFamily="34" charset="0"/>
              </a:rPr>
              <a:t>В домах жилых одноквартирных теплогенераторные могут размещаться в цокольном, подвальном этажах, на первом этаже, на крыше дома (п. 6.3.2            СП 31-106-2002) </a:t>
            </a: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C:\Documents and Settings\Синдянова\Рабочий стол\Рисунок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53463" y="0"/>
            <a:ext cx="490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 descr="C:\Documents and Settings\Синдянова\Рабочий стол\Рисунок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2563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C:\Documents and Settings\Синдянова\Рабочий стол\Рисунок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3" y="101600"/>
            <a:ext cx="1928812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7572375" y="6215063"/>
            <a:ext cx="1352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477F"/>
                </a:solidFill>
                <a:latin typeface="Arial Narrow" pitchFamily="34" charset="0"/>
              </a:rPr>
              <a:t>www.niigaz.ru</a:t>
            </a:r>
            <a:endParaRPr lang="ru-RU">
              <a:solidFill>
                <a:srgbClr val="00477F"/>
              </a:solidFill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71414"/>
            <a:ext cx="7000924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Требования к </a:t>
            </a:r>
            <a:r>
              <a:rPr lang="ru-RU" sz="3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теплогенераторным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14422"/>
            <a:ext cx="8358247" cy="4572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ru-RU" sz="2400" dirty="0" smtClean="0">
              <a:solidFill>
                <a:srgbClr val="00B050"/>
              </a:solidFill>
              <a:latin typeface="Arial Narrow" pitchFamily="34" charset="0"/>
            </a:endParaRPr>
          </a:p>
          <a:p>
            <a:endParaRPr lang="ru-RU" sz="2000" b="1" dirty="0" smtClean="0"/>
          </a:p>
          <a:p>
            <a:endParaRPr lang="ru-RU" sz="2000" dirty="0" smtClean="0"/>
          </a:p>
          <a:p>
            <a:pPr>
              <a:lnSpc>
                <a:spcPct val="80000"/>
              </a:lnSpc>
            </a:pPr>
            <a:r>
              <a:rPr lang="ru-RU" sz="1600" u="sng" dirty="0" smtClean="0">
                <a:solidFill>
                  <a:srgbClr val="0000FF"/>
                </a:solidFill>
              </a:rPr>
              <a:t>При размещении теплогенераторов в отдельном помещении жилого дома - </a:t>
            </a:r>
            <a:r>
              <a:rPr lang="ru-RU" sz="1600" u="sng" dirty="0" err="1" smtClean="0">
                <a:solidFill>
                  <a:srgbClr val="0000FF"/>
                </a:solidFill>
              </a:rPr>
              <a:t>теплогенераторной</a:t>
            </a:r>
            <a:r>
              <a:rPr lang="ru-RU" sz="1600" u="sng" dirty="0" smtClean="0">
                <a:solidFill>
                  <a:srgbClr val="0000FF"/>
                </a:solidFill>
              </a:rPr>
              <a:t>: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суммарная тепловая мощность не должна превышать 360 кВт (СП 31-106-2002 п.6.1.3);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высота не менее 2,2 м (СП 31-106-2002 п.6.3.3);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объем помещения из условия удобства монтажа;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окно с форточкой или другим специальным устройством для проветривания и забора воздуха на горение снаружи, расположенным на высоте не менее 1,5 м от пола. Для дополнительного притока воздуха следует предусматривать в нижней части двери решетку или зазор между дверью и полом с живым сечением не менее 0,03 м2 (СП 31-106-2002 п.8.2.1, п.8.4.2, п.8.4.3);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остекление (</a:t>
            </a:r>
            <a:r>
              <a:rPr lang="ru-RU" sz="1600" dirty="0" err="1" smtClean="0">
                <a:solidFill>
                  <a:srgbClr val="C00000"/>
                </a:solidFill>
              </a:rPr>
              <a:t>легкосбрасываемые</a:t>
            </a:r>
            <a:r>
              <a:rPr lang="ru-RU" sz="1600" dirty="0" smtClean="0">
                <a:solidFill>
                  <a:srgbClr val="C00000"/>
                </a:solidFill>
              </a:rPr>
              <a:t> ограждающие конструкции) из расчета 0,03 м2 на 1м3 объема помещения (</a:t>
            </a:r>
            <a:r>
              <a:rPr lang="ru-RU" sz="1600" dirty="0" err="1" smtClean="0">
                <a:solidFill>
                  <a:srgbClr val="C00000"/>
                </a:solidFill>
              </a:rPr>
              <a:t>СНиП</a:t>
            </a:r>
            <a:r>
              <a:rPr lang="ru-RU" sz="1600" dirty="0" smtClean="0">
                <a:solidFill>
                  <a:srgbClr val="C00000"/>
                </a:solidFill>
              </a:rPr>
              <a:t> 31-02-2001 п.6.14, п. 6.3.8 СП 31-106-2002); </a:t>
            </a:r>
            <a:r>
              <a:rPr lang="ru-RU" sz="1600" b="1" i="1" dirty="0" smtClean="0">
                <a:solidFill>
                  <a:srgbClr val="C00000"/>
                </a:solidFill>
              </a:rPr>
              <a:t>(оконное стекло с одинарным остеклением относится к </a:t>
            </a:r>
            <a:r>
              <a:rPr lang="ru-RU" sz="1600" b="1" i="1" dirty="0" err="1" smtClean="0">
                <a:solidFill>
                  <a:srgbClr val="C00000"/>
                </a:solidFill>
              </a:rPr>
              <a:t>легкосбрасываемым</a:t>
            </a:r>
            <a:r>
              <a:rPr lang="ru-RU" sz="1600" b="1" i="1" dirty="0" smtClean="0">
                <a:solidFill>
                  <a:srgbClr val="C00000"/>
                </a:solidFill>
              </a:rPr>
              <a:t> конструкциям при толщине стекла 3,4 и 5 мм и площади не менее 0,8 м2, 1,0 м2 и 1,5 м2 соответственно или двойном остеклением при соответствующих площадях 0,92 м2, 1,15 м2 и 1,73 м2).(применяется коэффициент к=1,15 Справочник строителя Инженерные решения по охране труда в строительстве, таблица </a:t>
            </a:r>
            <a:r>
              <a:rPr lang="en-US" sz="1600" b="1" i="1" dirty="0" smtClean="0">
                <a:solidFill>
                  <a:srgbClr val="C00000"/>
                </a:solidFill>
              </a:rPr>
              <a:t>XVI</a:t>
            </a:r>
            <a:r>
              <a:rPr lang="ru-RU" sz="1600" b="1" i="1" dirty="0" smtClean="0">
                <a:solidFill>
                  <a:srgbClr val="C00000"/>
                </a:solidFill>
              </a:rPr>
              <a:t>.3, Москва, </a:t>
            </a:r>
            <a:r>
              <a:rPr lang="ru-RU" sz="1600" b="1" i="1" dirty="0" err="1" smtClean="0">
                <a:solidFill>
                  <a:srgbClr val="C00000"/>
                </a:solidFill>
              </a:rPr>
              <a:t>Стройиздат</a:t>
            </a:r>
            <a:r>
              <a:rPr lang="ru-RU" sz="1600" b="1" i="1" dirty="0" smtClean="0">
                <a:solidFill>
                  <a:srgbClr val="C00000"/>
                </a:solidFill>
              </a:rPr>
              <a:t>, 1985 г.)</a:t>
            </a:r>
            <a:endParaRPr lang="ru-RU" sz="1600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помещение </a:t>
            </a:r>
            <a:r>
              <a:rPr lang="ru-RU" sz="1600" dirty="0" err="1" smtClean="0">
                <a:solidFill>
                  <a:srgbClr val="C00000"/>
                </a:solidFill>
              </a:rPr>
              <a:t>теплогенераторной</a:t>
            </a:r>
            <a:r>
              <a:rPr lang="ru-RU" sz="1600" dirty="0" smtClean="0">
                <a:solidFill>
                  <a:srgbClr val="C00000"/>
                </a:solidFill>
              </a:rPr>
              <a:t> может быть расположено на первом этаже, в цокольном или подвальном этажах, на крыше дома (п.6.3.2 СП 31-106-2002);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ограждающие конструкции с пределом огнестойкости в соответствии с разделом 6 </a:t>
            </a:r>
            <a:r>
              <a:rPr lang="ru-RU" sz="1600" dirty="0" err="1" smtClean="0">
                <a:solidFill>
                  <a:srgbClr val="C00000"/>
                </a:solidFill>
              </a:rPr>
              <a:t>СНиП</a:t>
            </a:r>
            <a:r>
              <a:rPr lang="ru-RU" sz="1600" dirty="0" smtClean="0">
                <a:solidFill>
                  <a:srgbClr val="C00000"/>
                </a:solidFill>
              </a:rPr>
              <a:t> 31-02-2001;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</a:rPr>
              <a:t>эвакуационный выход (п.6.6 </a:t>
            </a:r>
            <a:r>
              <a:rPr lang="ru-RU" sz="1600" dirty="0" err="1" smtClean="0">
                <a:solidFill>
                  <a:srgbClr val="C00000"/>
                </a:solidFill>
              </a:rPr>
              <a:t>СНиП</a:t>
            </a:r>
            <a:r>
              <a:rPr lang="ru-RU" sz="1600" dirty="0" smtClean="0">
                <a:solidFill>
                  <a:srgbClr val="C00000"/>
                </a:solidFill>
              </a:rPr>
              <a:t> 31-02-2001).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6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6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6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ru-RU" sz="16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900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6351</TotalTime>
  <Words>2670</Words>
  <Application>Microsoft Office PowerPoint</Application>
  <PresentationFormat>Экран (4:3)</PresentationFormat>
  <Paragraphs>197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Струкова</cp:lastModifiedBy>
  <cp:revision>859</cp:revision>
  <dcterms:modified xsi:type="dcterms:W3CDTF">2013-03-27T05:04:53Z</dcterms:modified>
</cp:coreProperties>
</file>