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10" r:id="rId2"/>
    <p:sldId id="311" r:id="rId3"/>
    <p:sldId id="313" r:id="rId4"/>
    <p:sldId id="329" r:id="rId5"/>
    <p:sldId id="331" r:id="rId6"/>
    <p:sldId id="324" r:id="rId7"/>
    <p:sldId id="332" r:id="rId8"/>
    <p:sldId id="325" r:id="rId9"/>
    <p:sldId id="327" r:id="rId10"/>
    <p:sldId id="333" r:id="rId11"/>
    <p:sldId id="312" r:id="rId12"/>
  </p:sldIdLst>
  <p:sldSz cx="9144000" cy="6858000" type="screen4x3"/>
  <p:notesSz cx="6834188" cy="997902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5050"/>
    <a:srgbClr val="3366FF"/>
    <a:srgbClr val="996633"/>
    <a:srgbClr val="003399"/>
    <a:srgbClr val="C2C8F8"/>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Стиль из темы 2 - акцент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Стиль из темы 2 - акцент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Стиль из темы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25E5076-3810-47DD-B79F-674D7AD40C01}" styleName="Темный стиль 1 - акцент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56753" autoAdjust="0"/>
  </p:normalViewPr>
  <p:slideViewPr>
    <p:cSldViewPr>
      <p:cViewPr>
        <p:scale>
          <a:sx n="86" d="100"/>
          <a:sy n="86" d="100"/>
        </p:scale>
        <p:origin x="-72" y="5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794" y="762"/>
      </p:cViewPr>
      <p:guideLst>
        <p:guide orient="horz" pos="3143"/>
        <p:guide pos="215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60688" cy="49847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sz="quarter" idx="1"/>
          </p:nvPr>
        </p:nvSpPr>
        <p:spPr>
          <a:xfrm>
            <a:off x="3871913" y="0"/>
            <a:ext cx="2960687" cy="49847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CB0D3D3-D214-4C0C-8F3F-D576463CED3A}" type="datetimeFigureOut">
              <a:rPr lang="ru-RU"/>
              <a:pPr>
                <a:defRPr/>
              </a:pPr>
              <a:t>25.03.2013</a:t>
            </a:fld>
            <a:endParaRPr lang="ru-RU"/>
          </a:p>
        </p:txBody>
      </p:sp>
      <p:sp>
        <p:nvSpPr>
          <p:cNvPr id="4" name="Нижний колонтитул 3"/>
          <p:cNvSpPr>
            <a:spLocks noGrp="1"/>
          </p:cNvSpPr>
          <p:nvPr>
            <p:ph type="ftr" sz="quarter" idx="2"/>
          </p:nvPr>
        </p:nvSpPr>
        <p:spPr>
          <a:xfrm>
            <a:off x="0" y="9478963"/>
            <a:ext cx="2960688" cy="49847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5" name="Номер слайда 4"/>
          <p:cNvSpPr>
            <a:spLocks noGrp="1"/>
          </p:cNvSpPr>
          <p:nvPr>
            <p:ph type="sldNum" sz="quarter" idx="3"/>
          </p:nvPr>
        </p:nvSpPr>
        <p:spPr>
          <a:xfrm>
            <a:off x="3871913" y="9478963"/>
            <a:ext cx="2960687" cy="49847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273CB9A-31F4-4B6F-9D96-D6354DB643DE}" type="slidenum">
              <a:rPr lang="ru-RU"/>
              <a:pPr>
                <a:defRPr/>
              </a:pPr>
              <a:t>‹#›</a:t>
            </a:fld>
            <a:endParaRPr lang="ru-RU"/>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60688" cy="49847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71913" y="0"/>
            <a:ext cx="2960687" cy="49847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7A80B514-1EE0-4259-8E47-17BA16209A56}" type="datetimeFigureOut">
              <a:rPr lang="ru-RU"/>
              <a:pPr>
                <a:defRPr/>
              </a:pPr>
              <a:t>25.03.2013</a:t>
            </a:fld>
            <a:endParaRPr lang="ru-RU"/>
          </a:p>
        </p:txBody>
      </p:sp>
      <p:sp>
        <p:nvSpPr>
          <p:cNvPr id="4" name="Образ слайда 3"/>
          <p:cNvSpPr>
            <a:spLocks noGrp="1" noRot="1" noChangeAspect="1"/>
          </p:cNvSpPr>
          <p:nvPr>
            <p:ph type="sldImg" idx="2"/>
          </p:nvPr>
        </p:nvSpPr>
        <p:spPr>
          <a:xfrm>
            <a:off x="922338" y="747713"/>
            <a:ext cx="4991100" cy="3743325"/>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4213" y="4740275"/>
            <a:ext cx="5467350" cy="4491038"/>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78963"/>
            <a:ext cx="2960688" cy="49847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66C1DAE-85D3-409B-861F-CC21DFD3DE83}" type="slidenum">
              <a:rPr lang="ru-RU"/>
              <a:pPr>
                <a:defRPr/>
              </a:pPr>
              <a:t>‹#›</a:t>
            </a:fld>
            <a:endParaRPr lang="ru-RU"/>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раз слайда 1"/>
          <p:cNvSpPr>
            <a:spLocks noGrp="1" noRot="1" noChangeAspect="1" noTextEdit="1"/>
          </p:cNvSpPr>
          <p:nvPr>
            <p:ph type="sldImg"/>
          </p:nvPr>
        </p:nvSpPr>
        <p:spPr bwMode="auto">
          <a:noFill/>
          <a:ln>
            <a:solidFill>
              <a:srgbClr val="000000"/>
            </a:solidFill>
            <a:miter lim="800000"/>
            <a:headEnd/>
            <a:tailEnd/>
          </a:ln>
        </p:spPr>
      </p:sp>
      <p:sp>
        <p:nvSpPr>
          <p:cNvPr id="20483"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EE1FCE-890C-475D-84D6-B4FBDF119572}" type="slidenum">
              <a:rPr lang="ru-RU" smtClean="0"/>
              <a:pPr fontAlgn="base">
                <a:spcBef>
                  <a:spcPct val="0"/>
                </a:spcBef>
                <a:spcAft>
                  <a:spcPct val="0"/>
                </a:spcAft>
                <a:defRPr/>
              </a:pPr>
              <a:t>1</a:t>
            </a:fld>
            <a:endParaRPr 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xfrm>
            <a:off x="273050" y="4560888"/>
            <a:ext cx="6288088" cy="4670425"/>
          </a:xfrm>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ru-RU" sz="1200" kern="1200" baseline="0" dirty="0" smtClean="0">
              <a:solidFill>
                <a:schemeClr val="tx1"/>
              </a:solidFill>
              <a:latin typeface="+mn-lt"/>
              <a:ea typeface="+mn-ea"/>
              <a:cs typeface="+mn-cs"/>
            </a:endParaRPr>
          </a:p>
        </p:txBody>
      </p:sp>
      <p:sp>
        <p:nvSpPr>
          <p:cNvPr id="22532"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319C10A-A9C7-430B-86FB-76C9ABCD4D5E}" type="datetime1">
              <a:rPr lang="ru-RU" smtClean="0"/>
              <a:pPr fontAlgn="base">
                <a:spcBef>
                  <a:spcPct val="0"/>
                </a:spcBef>
                <a:spcAft>
                  <a:spcPct val="0"/>
                </a:spcAft>
                <a:defRPr/>
              </a:pPr>
              <a:t>25.03.2013</a:t>
            </a:fld>
            <a:endParaRPr lang="ru-RU" smtClean="0"/>
          </a:p>
        </p:txBody>
      </p:sp>
      <p:sp>
        <p:nvSpPr>
          <p:cNvPr id="22533"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815DF8-5180-408E-925C-90D324CAE04E}" type="slidenum">
              <a:rPr lang="ru-RU" smtClean="0"/>
              <a:pPr fontAlgn="base">
                <a:spcBef>
                  <a:spcPct val="0"/>
                </a:spcBef>
                <a:spcAft>
                  <a:spcPct val="0"/>
                </a:spcAft>
                <a:defRPr/>
              </a:pPr>
              <a:t>10</a:t>
            </a:fld>
            <a:endParaRPr lang="ru-RU"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раз слайда 1"/>
          <p:cNvSpPr>
            <a:spLocks noGrp="1" noRot="1" noChangeAspect="1" noTextEdit="1"/>
          </p:cNvSpPr>
          <p:nvPr>
            <p:ph type="sldImg"/>
          </p:nvPr>
        </p:nvSpPr>
        <p:spPr bwMode="auto">
          <a:noFill/>
          <a:ln>
            <a:solidFill>
              <a:srgbClr val="000000"/>
            </a:solidFill>
            <a:miter lim="800000"/>
            <a:headEnd/>
            <a:tailEnd/>
          </a:ln>
        </p:spPr>
      </p:sp>
      <p:sp>
        <p:nvSpPr>
          <p:cNvPr id="3686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3686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D8983FA-4D38-403A-BDF0-6964154453A1}" type="slidenum">
              <a:rPr lang="ru-RU" smtClean="0"/>
              <a:pPr fontAlgn="base">
                <a:spcBef>
                  <a:spcPct val="0"/>
                </a:spcBef>
                <a:spcAft>
                  <a:spcPct val="0"/>
                </a:spcAft>
                <a:defRPr/>
              </a:pPr>
              <a:t>11</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noFill/>
          <a:ln>
            <a:solidFill>
              <a:srgbClr val="000000"/>
            </a:solidFill>
            <a:miter lim="800000"/>
            <a:headEnd/>
            <a:tailEnd/>
          </a:ln>
        </p:spPr>
      </p:sp>
      <p:sp>
        <p:nvSpPr>
          <p:cNvPr id="21507"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4CF4EF-F843-4DCA-8E61-5E1D7349BEA8}" type="slidenum">
              <a:rPr lang="ru-RU" smtClean="0"/>
              <a:pPr fontAlgn="base">
                <a:spcBef>
                  <a:spcPct val="0"/>
                </a:spcBef>
                <a:spcAft>
                  <a:spcPct val="0"/>
                </a:spcAft>
                <a:defRPr/>
              </a:pPr>
              <a:t>2</a:t>
            </a:fld>
            <a:endParaRPr lang="ru-RU" smtClean="0"/>
          </a:p>
        </p:txBody>
      </p:sp>
      <p:sp>
        <p:nvSpPr>
          <p:cNvPr id="21508" name="Заметки 4"/>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ru-RU" smtClean="0"/>
              <a:t>Анимированные слайды 3,11,13,14. Для запуска анимации нажимать ничего не нужно, она запускается через 2 секунды после открытия слайда. Переход на сл. Слайд стандартно по клику мыши. По времени посчитал примерно – у меня вышло 25 минут.</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xfrm>
            <a:off x="273050" y="4560888"/>
            <a:ext cx="6288088" cy="4670425"/>
          </a:xfrm>
          <a:noFill/>
        </p:spPr>
        <p:txBody>
          <a:bodyPr wrap="square" numCol="1" anchor="t" anchorCtr="0" compatLnSpc="1">
            <a:prstTxWarp prst="textNoShape">
              <a:avLst/>
            </a:prstTxWarp>
          </a:bodyPr>
          <a:lstStyle/>
          <a:p>
            <a:r>
              <a:rPr lang="ru-RU" sz="1600" b="1" dirty="0" smtClean="0"/>
              <a:t>Что такое ВДГО?</a:t>
            </a:r>
            <a:endParaRPr lang="ru-RU" sz="16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ru-RU" sz="1600" dirty="0" smtClean="0"/>
              <a:t>Внутридомовое газовое оборудование (ВДГО) - газопроводы многоквартирного дома или жилого дома, подключенные к газораспределительной сети, либо к резервуарной или групповой баллонной установке, обеспечивающие подачу газа до места подключения газоиспользующего оборудования (газовой плиты, колонки и др.), а также газоиспользующее оборудование и приборы учета газа. К ВДГО относятся – приборы учета газа, газовые плиты, нагреватели, духовки и прочее бытовое газовое оборудование, котельные агрегаты, а также газопроводы многоквартирного дома или жилого дома, подключенные к газораспределительной сети либо к резервуарной или групповой баллонной установке, обеспечивающие подачу газа до места подключения газоиспользующего оборудования.</a:t>
            </a:r>
            <a:endParaRPr lang="ru-RU" sz="1600" dirty="0" smtClean="0">
              <a:latin typeface="Arial Narrow" pitchFamily="34" charset="0"/>
            </a:endParaRPr>
          </a:p>
          <a:p>
            <a:endParaRPr lang="ru-RU" sz="1600" dirty="0" smtClean="0"/>
          </a:p>
          <a:p>
            <a:r>
              <a:rPr lang="ru-RU" sz="1600" dirty="0" smtClean="0"/>
              <a:t>В случае с частными домовладениями ВДГО является личной собственностью их владельцев и, как следует из Правил поставки газа для обеспечения коммунально-бытовых нужд граждан, они лично отвечают за его техническое состояние и обязаны заключить договоры на его техническое обслуживание со специализированными организациями.</a:t>
            </a:r>
          </a:p>
          <a:p>
            <a:r>
              <a:rPr lang="ru-RU" sz="1600" dirty="0" smtClean="0"/>
              <a:t>В случае с многоквартирными домами необходимо понимать, что их ВДГО состоит из двух составляющих. Во-первых, это газопроводы стояки, ответвления от стояков до первого отключающего устройства, которые входят в состав общего имущества собственников дома. Во-вторых, это газоиспользующее оборудование (газовые плиты, колонки и др.) и газопроводы внутриквартирной разводки, которые являются личной собственностью владельцев квартир. В соответствии с действующим жилищным законодательством, собственники многоквартирного дома вправе принимать решение об управлении общим имуществом непосредственно или через ТСЖ, ЖСК, управляющую организацию. В этом случае договоры на техническое обслуживание общего имущества ВДГО со специализированной организацией должны заключать управляющие организации. Что же касается ВДГО. являющегося личной собственностью владельцев квартир, то его техническое обслуживание обеспечивают сами собственники, которые должны заключить соответствующий договор со специализированной организацией.</a:t>
            </a:r>
          </a:p>
          <a:p>
            <a:pPr marL="0" marR="0" indent="0" algn="l" defTabSz="914400" rtl="0" eaLnBrk="0" fontAlgn="base" latinLnBrk="0" hangingPunct="0">
              <a:lnSpc>
                <a:spcPct val="100000"/>
              </a:lnSpc>
              <a:spcBef>
                <a:spcPct val="30000"/>
              </a:spcBef>
              <a:spcAft>
                <a:spcPct val="0"/>
              </a:spcAft>
              <a:buClrTx/>
              <a:buSzTx/>
              <a:buFontTx/>
              <a:buNone/>
              <a:tabLst/>
              <a:defRPr/>
            </a:pPr>
            <a:r>
              <a:rPr lang="ru-RU" sz="1200" kern="1200" dirty="0" smtClean="0">
                <a:solidFill>
                  <a:schemeClr val="tx1"/>
                </a:solidFill>
                <a:latin typeface="+mn-lt"/>
                <a:ea typeface="+mn-ea"/>
                <a:cs typeface="+mn-cs"/>
              </a:rPr>
              <a:t>Причины проблемы очевидны: несанкционированное подключение к газораспределительной сети, незаконный монтаж, демонтаж газового оборудования, его некачественный ремонт, большой процент устаревшего газового оборудования, несогласованные перепланировки помещений с нарушением вентиляционных каналов и элементарное пренебрежение правилами пользования газом в быту. </a:t>
            </a:r>
            <a:endParaRPr lang="ru-RU" sz="1600" dirty="0" smtClean="0"/>
          </a:p>
          <a:p>
            <a:endParaRPr lang="ru-RU" sz="1600" dirty="0" smtClean="0"/>
          </a:p>
          <a:p>
            <a:pPr algn="just" eaLnBrk="1" hangingPunct="1">
              <a:spcBef>
                <a:spcPct val="0"/>
              </a:spcBef>
            </a:pPr>
            <a:endParaRPr lang="ru-RU" sz="1600" dirty="0" smtClean="0">
              <a:latin typeface="Arial Narrow" pitchFamily="34" charset="0"/>
            </a:endParaRPr>
          </a:p>
        </p:txBody>
      </p:sp>
      <p:sp>
        <p:nvSpPr>
          <p:cNvPr id="22532"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319C10A-A9C7-430B-86FB-76C9ABCD4D5E}" type="datetime1">
              <a:rPr lang="ru-RU" smtClean="0"/>
              <a:pPr fontAlgn="base">
                <a:spcBef>
                  <a:spcPct val="0"/>
                </a:spcBef>
                <a:spcAft>
                  <a:spcPct val="0"/>
                </a:spcAft>
                <a:defRPr/>
              </a:pPr>
              <a:t>25.03.2013</a:t>
            </a:fld>
            <a:endParaRPr lang="ru-RU" smtClean="0"/>
          </a:p>
        </p:txBody>
      </p:sp>
      <p:sp>
        <p:nvSpPr>
          <p:cNvPr id="22533"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815DF8-5180-408E-925C-90D324CAE04E}" type="slidenum">
              <a:rPr lang="ru-RU" smtClean="0"/>
              <a:pPr fontAlgn="base">
                <a:spcBef>
                  <a:spcPct val="0"/>
                </a:spcBef>
                <a:spcAft>
                  <a:spcPct val="0"/>
                </a:spcAft>
                <a:defRPr/>
              </a:pPr>
              <a:t>3</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bwMode="auto">
          <a:noFill/>
          <a:ln>
            <a:solidFill>
              <a:srgbClr val="000000"/>
            </a:solidFill>
            <a:miter lim="800000"/>
            <a:headEnd/>
            <a:tailEnd/>
          </a:ln>
        </p:spPr>
      </p:sp>
      <p:sp>
        <p:nvSpPr>
          <p:cNvPr id="34819" name="Заметки 2"/>
          <p:cNvSpPr>
            <a:spLocks noGrp="1"/>
          </p:cNvSpPr>
          <p:nvPr>
            <p:ph type="body" idx="1"/>
          </p:nvPr>
        </p:nvSpPr>
        <p:spPr bwMode="auto">
          <a:xfrm>
            <a:off x="0" y="4740275"/>
            <a:ext cx="6632575" cy="4491038"/>
          </a:xfrm>
          <a:noFill/>
        </p:spPr>
        <p:txBody>
          <a:bodyPr wrap="square" numCol="1" anchor="t" anchorCtr="0" compatLnSpc="1">
            <a:prstTxWarp prst="textNoShape">
              <a:avLst/>
            </a:prstTxWarp>
          </a:bodyPr>
          <a:lstStyle/>
          <a:p>
            <a:pPr algn="just" eaLnBrk="1" hangingPunct="1">
              <a:spcBef>
                <a:spcPct val="0"/>
              </a:spcBef>
            </a:pPr>
            <a:endParaRPr lang="ru-RU" sz="2800" dirty="0" smtClean="0">
              <a:latin typeface="Arial Narrow" pitchFamily="34" charset="0"/>
            </a:endParaRPr>
          </a:p>
          <a:p>
            <a:endParaRPr lang="ru-RU" sz="2000" dirty="0" smtClean="0">
              <a:latin typeface="Arial Narrow" pitchFamily="34" charset="0"/>
            </a:endParaRPr>
          </a:p>
        </p:txBody>
      </p:sp>
      <p:sp>
        <p:nvSpPr>
          <p:cNvPr id="34820"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06C34B44-DDB7-4D38-BC71-751FC7523712}" type="datetime1">
              <a:rPr lang="ru-RU" smtClean="0"/>
              <a:pPr fontAlgn="base">
                <a:spcBef>
                  <a:spcPct val="0"/>
                </a:spcBef>
                <a:spcAft>
                  <a:spcPct val="0"/>
                </a:spcAft>
                <a:defRPr/>
              </a:pPr>
              <a:t>25.03.2013</a:t>
            </a:fld>
            <a:endParaRPr lang="ru-RU" smtClean="0"/>
          </a:p>
        </p:txBody>
      </p:sp>
      <p:sp>
        <p:nvSpPr>
          <p:cNvPr id="34821"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9119FA-4962-43FC-8132-81F248D9E6E5}" type="slidenum">
              <a:rPr lang="ru-RU" smtClean="0"/>
              <a:pPr fontAlgn="base">
                <a:spcBef>
                  <a:spcPct val="0"/>
                </a:spcBef>
                <a:spcAft>
                  <a:spcPct val="0"/>
                </a:spcAft>
                <a:defRPr/>
              </a:pPr>
              <a:t>4</a:t>
            </a:fld>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bwMode="auto">
          <a:noFill/>
          <a:ln>
            <a:solidFill>
              <a:srgbClr val="000000"/>
            </a:solidFill>
            <a:miter lim="800000"/>
            <a:headEnd/>
            <a:tailEnd/>
          </a:ln>
        </p:spPr>
      </p:sp>
      <p:sp>
        <p:nvSpPr>
          <p:cNvPr id="34819" name="Заметки 2"/>
          <p:cNvSpPr>
            <a:spLocks noGrp="1"/>
          </p:cNvSpPr>
          <p:nvPr>
            <p:ph type="body" idx="1"/>
          </p:nvPr>
        </p:nvSpPr>
        <p:spPr bwMode="auto">
          <a:xfrm>
            <a:off x="0" y="4740275"/>
            <a:ext cx="6632575" cy="4491038"/>
          </a:xfrm>
          <a:noFill/>
        </p:spPr>
        <p:txBody>
          <a:bodyPr wrap="square" numCol="1" anchor="t" anchorCtr="0" compatLnSpc="1">
            <a:prstTxWarp prst="textNoShape">
              <a:avLst/>
            </a:prstTxWarp>
          </a:bodyPr>
          <a:lstStyle/>
          <a:p>
            <a:pPr algn="just" eaLnBrk="1" hangingPunct="1">
              <a:spcBef>
                <a:spcPct val="0"/>
              </a:spcBef>
            </a:pPr>
            <a:endParaRPr lang="ru-RU" sz="2800" dirty="0" smtClean="0">
              <a:latin typeface="Arial Narrow" pitchFamily="34" charset="0"/>
            </a:endParaRPr>
          </a:p>
          <a:p>
            <a:r>
              <a:rPr lang="ru-RU" sz="2000" kern="1200" dirty="0" smtClean="0">
                <a:solidFill>
                  <a:schemeClr val="tx1"/>
                </a:solidFill>
                <a:latin typeface="+mn-lt"/>
                <a:ea typeface="+mn-ea"/>
                <a:cs typeface="+mn-cs"/>
              </a:rPr>
              <a:t>Установка</a:t>
            </a:r>
            <a:r>
              <a:rPr lang="ru-RU" sz="2000" kern="1200" baseline="0" dirty="0" smtClean="0">
                <a:solidFill>
                  <a:schemeClr val="tx1"/>
                </a:solidFill>
                <a:latin typeface="+mn-lt"/>
                <a:ea typeface="+mn-ea"/>
                <a:cs typeface="+mn-cs"/>
              </a:rPr>
              <a:t> систем контроля загазованности регламентирована </a:t>
            </a:r>
          </a:p>
          <a:p>
            <a:r>
              <a:rPr lang="ru-RU" sz="2000" kern="1200" baseline="0" dirty="0" err="1" smtClean="0">
                <a:solidFill>
                  <a:schemeClr val="tx1"/>
                </a:solidFill>
                <a:latin typeface="+mn-lt"/>
                <a:ea typeface="+mn-ea"/>
                <a:cs typeface="+mn-cs"/>
              </a:rPr>
              <a:t>СНиП</a:t>
            </a:r>
            <a:r>
              <a:rPr lang="ru-RU" sz="2000" kern="1200" baseline="0" dirty="0" smtClean="0">
                <a:solidFill>
                  <a:schemeClr val="tx1"/>
                </a:solidFill>
                <a:latin typeface="+mn-lt"/>
                <a:ea typeface="+mn-ea"/>
                <a:cs typeface="+mn-cs"/>
              </a:rPr>
              <a:t> 42-01-2002 (п. 7.2), </a:t>
            </a:r>
          </a:p>
          <a:p>
            <a:pPr marL="0" marR="0" indent="0" algn="l" defTabSz="914400" rtl="0" eaLnBrk="0" fontAlgn="base" latinLnBrk="0" hangingPunct="0">
              <a:lnSpc>
                <a:spcPct val="100000"/>
              </a:lnSpc>
              <a:spcBef>
                <a:spcPct val="30000"/>
              </a:spcBef>
              <a:spcAft>
                <a:spcPct val="0"/>
              </a:spcAft>
              <a:buClrTx/>
              <a:buSzTx/>
              <a:buFontTx/>
              <a:buNone/>
              <a:tabLst/>
              <a:defRPr/>
            </a:pPr>
            <a:r>
              <a:rPr lang="ru-RU" sz="2000" kern="1200" baseline="0" dirty="0" err="1" smtClean="0">
                <a:solidFill>
                  <a:schemeClr val="tx1"/>
                </a:solidFill>
                <a:latin typeface="+mn-lt"/>
                <a:ea typeface="+mn-ea"/>
                <a:cs typeface="+mn-cs"/>
              </a:rPr>
              <a:t>СНиП</a:t>
            </a:r>
            <a:r>
              <a:rPr lang="ru-RU" sz="2000" kern="1200" baseline="0" dirty="0" smtClean="0">
                <a:solidFill>
                  <a:schemeClr val="tx1"/>
                </a:solidFill>
                <a:latin typeface="+mn-lt"/>
                <a:ea typeface="+mn-ea"/>
                <a:cs typeface="+mn-cs"/>
              </a:rPr>
              <a:t> 41-01-2003 (п. 6.2.9) </a:t>
            </a:r>
            <a:r>
              <a:rPr lang="ru-RU" sz="1200" kern="1200" dirty="0" smtClean="0">
                <a:solidFill>
                  <a:schemeClr val="tx1"/>
                </a:solidFill>
                <a:latin typeface="+mn-lt"/>
                <a:ea typeface="+mn-ea"/>
                <a:cs typeface="+mn-cs"/>
              </a:rPr>
              <a:t>При размещении теплогенератора в помещениях общественного назначения следует предусматривать установку системы контроля загазованности с автоматическим отключением подачи газа для теплогенератора при достижении опасной концентрации газа в воздухе - свыше 10% нижнего концентрационного предела распространения пламени (НКПРП) природного газа.</a:t>
            </a:r>
          </a:p>
          <a:p>
            <a:endParaRPr lang="ru-RU" sz="2000" kern="1200" baseline="0" dirty="0" smtClean="0">
              <a:solidFill>
                <a:schemeClr val="tx1"/>
              </a:solidFill>
              <a:latin typeface="+mn-lt"/>
              <a:ea typeface="+mn-ea"/>
              <a:cs typeface="+mn-cs"/>
            </a:endParaRPr>
          </a:p>
          <a:p>
            <a:r>
              <a:rPr lang="ru-RU" sz="2000" kern="1200" baseline="0" dirty="0" smtClean="0">
                <a:solidFill>
                  <a:schemeClr val="tx1"/>
                </a:solidFill>
                <a:latin typeface="+mn-lt"/>
                <a:ea typeface="+mn-ea"/>
                <a:cs typeface="+mn-cs"/>
              </a:rPr>
              <a:t>СП 41-108-2004 (п.7.4)</a:t>
            </a:r>
            <a:r>
              <a:rPr lang="ru-RU" sz="1200" kern="1200" dirty="0" smtClean="0">
                <a:solidFill>
                  <a:schemeClr val="tx1"/>
                </a:solidFill>
                <a:latin typeface="+mn-lt"/>
                <a:ea typeface="+mn-ea"/>
                <a:cs typeface="+mn-cs"/>
              </a:rPr>
              <a:t> В помещениях, где устанавливаются </a:t>
            </a:r>
            <a:r>
              <a:rPr lang="ru-RU" sz="1200" kern="1200" dirty="0" err="1" smtClean="0">
                <a:solidFill>
                  <a:schemeClr val="tx1"/>
                </a:solidFill>
                <a:latin typeface="+mn-lt"/>
                <a:ea typeface="+mn-ea"/>
                <a:cs typeface="+mn-cs"/>
              </a:rPr>
              <a:t>теплогенераторы</a:t>
            </a:r>
            <a:r>
              <a:rPr lang="ru-RU" sz="1200" kern="1200" dirty="0" smtClean="0">
                <a:solidFill>
                  <a:schemeClr val="tx1"/>
                </a:solidFill>
                <a:latin typeface="+mn-lt"/>
                <a:ea typeface="+mn-ea"/>
                <a:cs typeface="+mn-cs"/>
              </a:rPr>
              <a:t>, следует предусматривать установку сигнализаторов загазованности, срабатывающих при достижении загазованности помещения 10% нижнего концентрационного предела распространения пламени (НКПРП) природного газа.</a:t>
            </a:r>
          </a:p>
          <a:p>
            <a:r>
              <a:rPr lang="ru-RU" sz="1200" kern="1200" dirty="0" smtClean="0">
                <a:solidFill>
                  <a:schemeClr val="tx1"/>
                </a:solidFill>
                <a:latin typeface="+mn-lt"/>
                <a:ea typeface="+mn-ea"/>
                <a:cs typeface="+mn-cs"/>
              </a:rPr>
              <a:t>Сигнализатор загазованности должен быть сблокирован с быстродействующим электромагнитным клапаном, устанавливаемым на вводе газа в помещение и отключающим подачу газа по сигналу загазованности.</a:t>
            </a:r>
          </a:p>
          <a:p>
            <a:endParaRPr lang="ru-RU" sz="2000" kern="1200" baseline="0" dirty="0" smtClean="0">
              <a:solidFill>
                <a:schemeClr val="tx1"/>
              </a:solidFill>
              <a:latin typeface="+mn-lt"/>
              <a:ea typeface="+mn-ea"/>
              <a:cs typeface="+mn-cs"/>
            </a:endParaRPr>
          </a:p>
          <a:p>
            <a:r>
              <a:rPr lang="ru-RU" sz="2000" kern="1200" baseline="0" dirty="0" smtClean="0">
                <a:solidFill>
                  <a:schemeClr val="tx1"/>
                </a:solidFill>
                <a:latin typeface="+mn-lt"/>
                <a:ea typeface="+mn-ea"/>
                <a:cs typeface="+mn-cs"/>
              </a:rPr>
              <a:t>СП 7.13130.2009 (п. </a:t>
            </a:r>
            <a:r>
              <a:rPr lang="ru-RU" sz="2000" kern="1200" baseline="0" smtClean="0">
                <a:solidFill>
                  <a:schemeClr val="tx1"/>
                </a:solidFill>
                <a:latin typeface="+mn-lt"/>
                <a:ea typeface="+mn-ea"/>
                <a:cs typeface="+mn-cs"/>
              </a:rPr>
              <a:t>5.5) </a:t>
            </a:r>
            <a:r>
              <a:rPr lang="ru-RU" sz="2000" kern="1200" dirty="0" smtClean="0">
                <a:solidFill>
                  <a:schemeClr val="tx1"/>
                </a:solidFill>
                <a:latin typeface="+mn-lt"/>
                <a:ea typeface="+mn-ea"/>
                <a:cs typeface="+mn-cs"/>
              </a:rPr>
              <a:t>В качестве источников теплоты систем поквартирного теплоснабжения для жилых многоквартирных зданий высотой не более 9 этажей и встроенных в них помещений общественного назначения могут применяться </a:t>
            </a:r>
            <a:r>
              <a:rPr lang="ru-RU" sz="2000" kern="1200" dirty="0" err="1" smtClean="0">
                <a:solidFill>
                  <a:schemeClr val="tx1"/>
                </a:solidFill>
                <a:latin typeface="+mn-lt"/>
                <a:ea typeface="+mn-ea"/>
                <a:cs typeface="+mn-cs"/>
              </a:rPr>
              <a:t>теплогенераторы</a:t>
            </a:r>
            <a:r>
              <a:rPr lang="ru-RU" sz="2000" kern="1200" dirty="0" smtClean="0">
                <a:solidFill>
                  <a:schemeClr val="tx1"/>
                </a:solidFill>
                <a:latin typeface="+mn-lt"/>
                <a:ea typeface="+mn-ea"/>
                <a:cs typeface="+mn-cs"/>
              </a:rPr>
              <a:t> на газообразном топливе только с закрытой (герметичной) камерой сгорания.</a:t>
            </a:r>
          </a:p>
          <a:p>
            <a:r>
              <a:rPr lang="ru-RU" sz="2000" kern="1200" dirty="0" err="1" smtClean="0">
                <a:solidFill>
                  <a:schemeClr val="tx1"/>
                </a:solidFill>
                <a:latin typeface="+mn-lt"/>
                <a:ea typeface="+mn-ea"/>
                <a:cs typeface="+mn-cs"/>
              </a:rPr>
              <a:t>Теплогенераторы</a:t>
            </a:r>
            <a:r>
              <a:rPr lang="ru-RU" sz="2000" kern="1200" dirty="0" smtClean="0">
                <a:solidFill>
                  <a:schemeClr val="tx1"/>
                </a:solidFill>
                <a:latin typeface="+mn-lt"/>
                <a:ea typeface="+mn-ea"/>
                <a:cs typeface="+mn-cs"/>
              </a:rPr>
              <a:t> должны быть оборудованы автоматикой безопасности, обеспечивающей прекращение подачи топлива при:</a:t>
            </a:r>
          </a:p>
          <a:p>
            <a:r>
              <a:rPr lang="ru-RU" sz="2000" kern="1200" dirty="0" smtClean="0">
                <a:solidFill>
                  <a:schemeClr val="tx1"/>
                </a:solidFill>
                <a:latin typeface="+mn-lt"/>
                <a:ea typeface="+mn-ea"/>
                <a:cs typeface="+mn-cs"/>
              </a:rPr>
              <a:t>- отключении подачи электроэнергии;</a:t>
            </a:r>
          </a:p>
          <a:p>
            <a:r>
              <a:rPr lang="ru-RU" sz="2000" kern="1200" dirty="0" smtClean="0">
                <a:solidFill>
                  <a:schemeClr val="tx1"/>
                </a:solidFill>
                <a:latin typeface="+mn-lt"/>
                <a:ea typeface="+mn-ea"/>
                <a:cs typeface="+mn-cs"/>
              </a:rPr>
              <a:t>- неисправности цепей защиты;</a:t>
            </a:r>
          </a:p>
          <a:p>
            <a:r>
              <a:rPr lang="ru-RU" sz="2000" kern="1200" dirty="0" smtClean="0">
                <a:solidFill>
                  <a:schemeClr val="tx1"/>
                </a:solidFill>
                <a:latin typeface="+mn-lt"/>
                <a:ea typeface="+mn-ea"/>
                <a:cs typeface="+mn-cs"/>
              </a:rPr>
              <a:t>- погасании пламени горелки;</a:t>
            </a:r>
          </a:p>
          <a:p>
            <a:r>
              <a:rPr lang="ru-RU" sz="2000" kern="1200" dirty="0" smtClean="0">
                <a:solidFill>
                  <a:schemeClr val="tx1"/>
                </a:solidFill>
                <a:latin typeface="+mn-lt"/>
                <a:ea typeface="+mn-ea"/>
                <a:cs typeface="+mn-cs"/>
              </a:rPr>
              <a:t>- падении давления теплоносителя ниже предельно допустимого значения;</a:t>
            </a:r>
          </a:p>
          <a:p>
            <a:r>
              <a:rPr lang="ru-RU" sz="2000" kern="1200" dirty="0" smtClean="0">
                <a:solidFill>
                  <a:schemeClr val="tx1"/>
                </a:solidFill>
                <a:latin typeface="+mn-lt"/>
                <a:ea typeface="+mn-ea"/>
                <a:cs typeface="+mn-cs"/>
              </a:rPr>
              <a:t>- достижении предельно допустимой температуры теплоносителя;</a:t>
            </a:r>
          </a:p>
          <a:p>
            <a:r>
              <a:rPr lang="ru-RU" sz="2000" kern="1200" dirty="0" smtClean="0">
                <a:solidFill>
                  <a:schemeClr val="tx1"/>
                </a:solidFill>
                <a:latin typeface="+mn-lt"/>
                <a:ea typeface="+mn-ea"/>
                <a:cs typeface="+mn-cs"/>
              </a:rPr>
              <a:t>- нарушении отвода дымовых газов и содержании вредных веществ (метан, оксид углерода) в воздухе помещения в количестве, превышающем 10% НКПР или ПДК.</a:t>
            </a:r>
          </a:p>
          <a:p>
            <a:r>
              <a:rPr lang="ru-RU" sz="2000" kern="1200" dirty="0" smtClean="0">
                <a:solidFill>
                  <a:schemeClr val="tx1"/>
                </a:solidFill>
                <a:latin typeface="+mn-lt"/>
                <a:ea typeface="+mn-ea"/>
                <a:cs typeface="+mn-cs"/>
              </a:rPr>
              <a:t>5.45. В помещениях теплогенераторов следует предусматривать:</a:t>
            </a:r>
          </a:p>
          <a:p>
            <a:pPr>
              <a:buFontTx/>
              <a:buChar char="-"/>
            </a:pPr>
            <a:r>
              <a:rPr lang="ru-RU" sz="2000" kern="1200" dirty="0" smtClean="0">
                <a:solidFill>
                  <a:schemeClr val="tx1"/>
                </a:solidFill>
                <a:latin typeface="+mn-lt"/>
                <a:ea typeface="+mn-ea"/>
                <a:cs typeface="+mn-cs"/>
              </a:rPr>
              <a:t>сигнализаторы загазованности по метану, оксиду углерода, сблокированные с электромагнитными клапанами, прекращающими подачу газа или жидкого топлива при достижении загазованности помещения, равной 10% НКПР или ПДК;)</a:t>
            </a:r>
          </a:p>
          <a:p>
            <a:endParaRPr lang="ru-RU" sz="2000" kern="1200" dirty="0" smtClean="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ru-RU" sz="2000" kern="1200" dirty="0" smtClean="0">
              <a:solidFill>
                <a:schemeClr val="tx1"/>
              </a:solidFill>
              <a:latin typeface="+mn-lt"/>
              <a:ea typeface="+mn-ea"/>
              <a:cs typeface="+mn-cs"/>
            </a:endParaRPr>
          </a:p>
          <a:p>
            <a:endParaRPr lang="ru-RU" sz="2000" kern="1200" dirty="0" smtClean="0">
              <a:solidFill>
                <a:schemeClr val="tx1"/>
              </a:solidFill>
              <a:latin typeface="+mn-lt"/>
              <a:ea typeface="+mn-ea"/>
              <a:cs typeface="+mn-cs"/>
            </a:endParaRPr>
          </a:p>
          <a:p>
            <a:pPr algn="just" eaLnBrk="1" hangingPunct="1">
              <a:spcBef>
                <a:spcPct val="0"/>
              </a:spcBef>
            </a:pPr>
            <a:endParaRPr lang="ru-RU" sz="2800" dirty="0" smtClean="0">
              <a:latin typeface="Arial Narrow" pitchFamily="34" charset="0"/>
            </a:endParaRPr>
          </a:p>
          <a:p>
            <a:pPr algn="just" eaLnBrk="1" hangingPunct="1">
              <a:spcBef>
                <a:spcPct val="0"/>
              </a:spcBef>
            </a:pPr>
            <a:endParaRPr lang="ru-RU" sz="2800" dirty="0" smtClean="0">
              <a:latin typeface="Arial Narrow" pitchFamily="34" charset="0"/>
            </a:endParaRPr>
          </a:p>
          <a:p>
            <a:endParaRPr lang="ru-RU" sz="2000" dirty="0" smtClean="0">
              <a:latin typeface="Arial Narrow" pitchFamily="34" charset="0"/>
            </a:endParaRPr>
          </a:p>
        </p:txBody>
      </p:sp>
      <p:sp>
        <p:nvSpPr>
          <p:cNvPr id="34820"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06C34B44-DDB7-4D38-BC71-751FC7523712}" type="datetime1">
              <a:rPr lang="ru-RU" smtClean="0"/>
              <a:pPr fontAlgn="base">
                <a:spcBef>
                  <a:spcPct val="0"/>
                </a:spcBef>
                <a:spcAft>
                  <a:spcPct val="0"/>
                </a:spcAft>
                <a:defRPr/>
              </a:pPr>
              <a:t>25.03.2013</a:t>
            </a:fld>
            <a:endParaRPr lang="ru-RU" smtClean="0"/>
          </a:p>
        </p:txBody>
      </p:sp>
      <p:sp>
        <p:nvSpPr>
          <p:cNvPr id="34821"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9119FA-4962-43FC-8132-81F248D9E6E5}" type="slidenum">
              <a:rPr lang="ru-RU" smtClean="0"/>
              <a:pPr fontAlgn="base">
                <a:spcBef>
                  <a:spcPct val="0"/>
                </a:spcBef>
                <a:spcAft>
                  <a:spcPct val="0"/>
                </a:spcAft>
                <a:defRPr/>
              </a:pPr>
              <a:t>5</a:t>
            </a:fld>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xfrm>
            <a:off x="273050" y="4560888"/>
            <a:ext cx="6288088" cy="4670425"/>
          </a:xfrm>
          <a:noFill/>
        </p:spPr>
        <p:txBody>
          <a:bodyPr wrap="square" numCol="1" anchor="t" anchorCtr="0" compatLnSpc="1">
            <a:prstTxWarp prst="textNoShape">
              <a:avLst/>
            </a:prstTxWarp>
          </a:bodyPr>
          <a:lstStyle/>
          <a:p>
            <a:pPr algn="just" eaLnBrk="1" hangingPunct="1">
              <a:spcBef>
                <a:spcPct val="0"/>
              </a:spcBef>
            </a:pPr>
            <a:endParaRPr lang="ru-RU" sz="1600" dirty="0" smtClean="0">
              <a:latin typeface="Arial Narrow" pitchFamily="34" charset="0"/>
            </a:endParaRPr>
          </a:p>
        </p:txBody>
      </p:sp>
      <p:sp>
        <p:nvSpPr>
          <p:cNvPr id="22532"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319C10A-A9C7-430B-86FB-76C9ABCD4D5E}" type="datetime1">
              <a:rPr lang="ru-RU" smtClean="0"/>
              <a:pPr fontAlgn="base">
                <a:spcBef>
                  <a:spcPct val="0"/>
                </a:spcBef>
                <a:spcAft>
                  <a:spcPct val="0"/>
                </a:spcAft>
                <a:defRPr/>
              </a:pPr>
              <a:t>25.03.2013</a:t>
            </a:fld>
            <a:endParaRPr lang="ru-RU" smtClean="0"/>
          </a:p>
        </p:txBody>
      </p:sp>
      <p:sp>
        <p:nvSpPr>
          <p:cNvPr id="22533"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815DF8-5180-408E-925C-90D324CAE04E}" type="slidenum">
              <a:rPr lang="ru-RU" smtClean="0"/>
              <a:pPr fontAlgn="base">
                <a:spcBef>
                  <a:spcPct val="0"/>
                </a:spcBef>
                <a:spcAft>
                  <a:spcPct val="0"/>
                </a:spcAft>
                <a:defRPr/>
              </a:pPr>
              <a:t>6</a:t>
            </a:fld>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xfrm>
            <a:off x="273050" y="4560888"/>
            <a:ext cx="6288088" cy="4670425"/>
          </a:xfrm>
          <a:noFill/>
        </p:spPr>
        <p:txBody>
          <a:bodyPr wrap="square" numCol="1" anchor="t" anchorCtr="0" compatLnSpc="1">
            <a:prstTxWarp prst="textNoShape">
              <a:avLst/>
            </a:prstTxWarp>
          </a:bodyPr>
          <a:lstStyle/>
          <a:p>
            <a:pPr algn="just" eaLnBrk="1" hangingPunct="1">
              <a:spcBef>
                <a:spcPct val="0"/>
              </a:spcBef>
            </a:pPr>
            <a:endParaRPr lang="ru-RU" sz="1600" dirty="0" smtClean="0">
              <a:latin typeface="Arial Narrow" pitchFamily="34" charset="0"/>
            </a:endParaRPr>
          </a:p>
        </p:txBody>
      </p:sp>
      <p:sp>
        <p:nvSpPr>
          <p:cNvPr id="22532"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319C10A-A9C7-430B-86FB-76C9ABCD4D5E}" type="datetime1">
              <a:rPr lang="ru-RU" smtClean="0"/>
              <a:pPr fontAlgn="base">
                <a:spcBef>
                  <a:spcPct val="0"/>
                </a:spcBef>
                <a:spcAft>
                  <a:spcPct val="0"/>
                </a:spcAft>
                <a:defRPr/>
              </a:pPr>
              <a:t>25.03.2013</a:t>
            </a:fld>
            <a:endParaRPr lang="ru-RU" smtClean="0"/>
          </a:p>
        </p:txBody>
      </p:sp>
      <p:sp>
        <p:nvSpPr>
          <p:cNvPr id="22533"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815DF8-5180-408E-925C-90D324CAE04E}" type="slidenum">
              <a:rPr lang="ru-RU" smtClean="0"/>
              <a:pPr fontAlgn="base">
                <a:spcBef>
                  <a:spcPct val="0"/>
                </a:spcBef>
                <a:spcAft>
                  <a:spcPct val="0"/>
                </a:spcAft>
                <a:defRPr/>
              </a:pPr>
              <a:t>7</a:t>
            </a:fld>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xfrm>
            <a:off x="273050" y="4560888"/>
            <a:ext cx="6288088" cy="4670425"/>
          </a:xfrm>
          <a:noFill/>
        </p:spPr>
        <p:txBody>
          <a:bodyPr wrap="square" numCol="1" anchor="t" anchorCtr="0" compatLnSpc="1">
            <a:prstTxWarp prst="textNoShape">
              <a:avLst/>
            </a:prstTxWarp>
          </a:bodyPr>
          <a:lstStyle/>
          <a:p>
            <a:pPr algn="just" eaLnBrk="1" hangingPunct="1">
              <a:spcBef>
                <a:spcPct val="0"/>
              </a:spcBef>
            </a:pPr>
            <a:r>
              <a:rPr lang="ru-RU" sz="1600" dirty="0" smtClean="0">
                <a:latin typeface="Arial Narrow" pitchFamily="34" charset="0"/>
              </a:rPr>
              <a:t>Потери давления газа в клапанах в зависимости от диаметра и расхода газа</a:t>
            </a:r>
          </a:p>
        </p:txBody>
      </p:sp>
      <p:sp>
        <p:nvSpPr>
          <p:cNvPr id="22532"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319C10A-A9C7-430B-86FB-76C9ABCD4D5E}" type="datetime1">
              <a:rPr lang="ru-RU" smtClean="0"/>
              <a:pPr fontAlgn="base">
                <a:spcBef>
                  <a:spcPct val="0"/>
                </a:spcBef>
                <a:spcAft>
                  <a:spcPct val="0"/>
                </a:spcAft>
                <a:defRPr/>
              </a:pPr>
              <a:t>25.03.2013</a:t>
            </a:fld>
            <a:endParaRPr lang="ru-RU" smtClean="0"/>
          </a:p>
        </p:txBody>
      </p:sp>
      <p:sp>
        <p:nvSpPr>
          <p:cNvPr id="22533"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815DF8-5180-408E-925C-90D324CAE04E}" type="slidenum">
              <a:rPr lang="ru-RU" smtClean="0"/>
              <a:pPr fontAlgn="base">
                <a:spcBef>
                  <a:spcPct val="0"/>
                </a:spcBef>
                <a:spcAft>
                  <a:spcPct val="0"/>
                </a:spcAft>
                <a:defRPr/>
              </a:pPr>
              <a:t>8</a:t>
            </a:fld>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xfrm>
            <a:off x="273050" y="4560888"/>
            <a:ext cx="6288088" cy="4670425"/>
          </a:xfrm>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ru-RU" b="1" dirty="0" smtClean="0"/>
              <a:t>Клапаны </a:t>
            </a:r>
            <a:r>
              <a:rPr lang="ru-RU" b="1" dirty="0" err="1" smtClean="0"/>
              <a:t>термозапорные</a:t>
            </a:r>
            <a:r>
              <a:rPr lang="ru-RU" b="1" dirty="0" smtClean="0"/>
              <a:t> КТЗ 001</a:t>
            </a:r>
            <a:r>
              <a:rPr lang="ru-RU" dirty="0" smtClean="0"/>
              <a:t> предназначены для перекрытия газа в случае пожара трубопровода, подводящего газ к бытовым и промышленным приборам для его сжигания. </a:t>
            </a:r>
          </a:p>
          <a:p>
            <a:pPr marL="0" marR="0" indent="0" algn="l" defTabSz="914400" rtl="0" eaLnBrk="0" fontAlgn="base" latinLnBrk="0" hangingPunct="0">
              <a:lnSpc>
                <a:spcPct val="100000"/>
              </a:lnSpc>
              <a:spcBef>
                <a:spcPct val="30000"/>
              </a:spcBef>
              <a:spcAft>
                <a:spcPct val="0"/>
              </a:spcAft>
              <a:buClrTx/>
              <a:buSzTx/>
              <a:buFontTx/>
              <a:buNone/>
              <a:tabLst/>
              <a:defRPr/>
            </a:pPr>
            <a:r>
              <a:rPr lang="ru-RU" dirty="0" smtClean="0"/>
              <a:t>При достижении температуры клапана КТЗ 80—100°С легкоплавкая вставка плавится, освобождая проход для запорного элемента, который пружиной досылается к седлу клапана, перекрывая поток газа. </a:t>
            </a:r>
          </a:p>
          <a:p>
            <a:pPr marL="0" marR="0" indent="0" algn="l" defTabSz="914400" rtl="0" eaLnBrk="0" fontAlgn="base" latinLnBrk="0" hangingPunct="0">
              <a:lnSpc>
                <a:spcPct val="100000"/>
              </a:lnSpc>
              <a:spcBef>
                <a:spcPct val="30000"/>
              </a:spcBef>
              <a:spcAft>
                <a:spcPct val="0"/>
              </a:spcAft>
              <a:buClrTx/>
              <a:buSzTx/>
              <a:buFontTx/>
              <a:buNone/>
              <a:tabLst/>
              <a:defRPr/>
            </a:pPr>
            <a:r>
              <a:rPr lang="ru-RU" dirty="0" smtClean="0"/>
              <a:t>Клапан </a:t>
            </a:r>
            <a:r>
              <a:rPr lang="ru-RU" dirty="0" err="1" smtClean="0"/>
              <a:t>термозапорный</a:t>
            </a:r>
            <a:r>
              <a:rPr lang="ru-RU" dirty="0" smtClean="0"/>
              <a:t> КТЗ является устройством разового действия. </a:t>
            </a:r>
          </a:p>
          <a:p>
            <a:pPr marL="0" marR="0" indent="0" algn="l" defTabSz="914400" rtl="0" eaLnBrk="0" fontAlgn="base" latinLnBrk="0" hangingPunct="0">
              <a:lnSpc>
                <a:spcPct val="100000"/>
              </a:lnSpc>
              <a:spcBef>
                <a:spcPct val="30000"/>
              </a:spcBef>
              <a:spcAft>
                <a:spcPct val="0"/>
              </a:spcAft>
              <a:buClrTx/>
              <a:buSzTx/>
              <a:buFontTx/>
              <a:buNone/>
              <a:tabLst/>
              <a:defRPr/>
            </a:pPr>
            <a:r>
              <a:rPr lang="ru-RU" dirty="0" smtClean="0"/>
              <a:t>Клапан КТЗ снабжен затвором «металл по металлу», имеет </a:t>
            </a:r>
            <a:r>
              <a:rPr lang="ru-RU" dirty="0" err="1" smtClean="0"/>
              <a:t>полнопроходное</a:t>
            </a:r>
            <a:r>
              <a:rPr lang="ru-RU" dirty="0" smtClean="0"/>
              <a:t> сечение и пригоден для всех видов газов. Допустимая рабочая температура -50 +45 °С. Рабочее давление до 0,6 МПа (6 кгс/см</a:t>
            </a:r>
            <a:r>
              <a:rPr lang="ru-RU" baseline="30000" dirty="0" smtClean="0"/>
              <a:t>2</a:t>
            </a:r>
            <a:r>
              <a:rPr lang="ru-RU" dirty="0" smtClean="0"/>
              <a:t>). </a:t>
            </a:r>
            <a:endParaRPr lang="ru-RU" sz="1200" kern="1200" baseline="0" dirty="0" smtClean="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ru-RU" dirty="0" smtClean="0"/>
              <a:t>Клапаны </a:t>
            </a:r>
            <a:r>
              <a:rPr lang="ru-RU" dirty="0" err="1" smtClean="0"/>
              <a:t>термозапорные</a:t>
            </a:r>
            <a:r>
              <a:rPr lang="ru-RU" dirty="0" smtClean="0"/>
              <a:t> должны соответствовать ГОСТ Р 52316-2005 «Клапаны </a:t>
            </a:r>
            <a:r>
              <a:rPr lang="ru-RU" dirty="0" err="1" smtClean="0"/>
              <a:t>термозапорные</a:t>
            </a:r>
            <a:r>
              <a:rPr lang="ru-RU" dirty="0" smtClean="0"/>
              <a:t>. Общие технические требования. Методы испытаний».</a:t>
            </a:r>
          </a:p>
          <a:p>
            <a:pPr marL="0" marR="0" indent="0" algn="l" defTabSz="914400" rtl="0" eaLnBrk="0" fontAlgn="base" latinLnBrk="0" hangingPunct="0">
              <a:lnSpc>
                <a:spcPct val="100000"/>
              </a:lnSpc>
              <a:spcBef>
                <a:spcPct val="30000"/>
              </a:spcBef>
              <a:spcAft>
                <a:spcPct val="0"/>
              </a:spcAft>
              <a:buClrTx/>
              <a:buSzTx/>
              <a:buFontTx/>
              <a:buNone/>
              <a:tabLst/>
              <a:defRPr/>
            </a:pPr>
            <a:r>
              <a:rPr lang="ru-RU" dirty="0" smtClean="0"/>
              <a:t>Требования к установке </a:t>
            </a:r>
            <a:r>
              <a:rPr lang="ru-RU" dirty="0" err="1" smtClean="0"/>
              <a:t>термозапорных</a:t>
            </a:r>
            <a:r>
              <a:rPr lang="ru-RU" dirty="0" smtClean="0"/>
              <a:t> клапанов были изложены в ППБ-01-03  Правила пожарной безопасности в Российской Федерации, утвержденным приказом МВД России №817 от октября 1999г. </a:t>
            </a:r>
          </a:p>
          <a:p>
            <a:pPr marL="0" marR="0" indent="0" algn="l" defTabSz="914400" rtl="0" eaLnBrk="0" fontAlgn="base" latinLnBrk="0" hangingPunct="0">
              <a:lnSpc>
                <a:spcPct val="100000"/>
              </a:lnSpc>
              <a:spcBef>
                <a:spcPct val="30000"/>
              </a:spcBef>
              <a:spcAft>
                <a:spcPct val="0"/>
              </a:spcAft>
              <a:buClrTx/>
              <a:buSzTx/>
              <a:buFontTx/>
              <a:buNone/>
              <a:tabLst/>
              <a:defRPr/>
            </a:pPr>
            <a:r>
              <a:rPr lang="ru-RU" sz="1200" kern="1200" baseline="0" dirty="0" smtClean="0">
                <a:solidFill>
                  <a:schemeClr val="tx1"/>
                </a:solidFill>
                <a:latin typeface="+mn-lt"/>
                <a:ea typeface="+mn-ea"/>
                <a:cs typeface="+mn-cs"/>
              </a:rPr>
              <a:t>На основании Приказа Министерства Российской Федерации по делам гражданской обороны, чрезвычайным ситуациям и ликвидации последствий стихийных бедствий от 31 мая 2012 г. № 306 ППБ 01-03 утратили силу.</a:t>
            </a:r>
          </a:p>
          <a:p>
            <a:pPr marL="0" marR="0" indent="0" algn="l" defTabSz="914400" rtl="0" eaLnBrk="0" fontAlgn="base" latinLnBrk="0" hangingPunct="0">
              <a:lnSpc>
                <a:spcPct val="100000"/>
              </a:lnSpc>
              <a:spcBef>
                <a:spcPct val="30000"/>
              </a:spcBef>
              <a:spcAft>
                <a:spcPct val="0"/>
              </a:spcAft>
              <a:buClrTx/>
              <a:buSzTx/>
              <a:buFontTx/>
              <a:buNone/>
              <a:tabLst/>
              <a:defRPr/>
            </a:pPr>
            <a:r>
              <a:rPr lang="ru-RU" sz="1200" kern="1200" baseline="0" dirty="0" smtClean="0">
                <a:solidFill>
                  <a:schemeClr val="tx1"/>
                </a:solidFill>
                <a:latin typeface="+mn-lt"/>
                <a:ea typeface="+mn-ea"/>
                <a:cs typeface="+mn-cs"/>
              </a:rPr>
              <a:t>Однако, статьей 59 № 123-ФЗ (пункт 3) предусматривается необходимость применения устройства аварийного отключения и переключения установок и коммуникаций при пожаре. </a:t>
            </a:r>
          </a:p>
        </p:txBody>
      </p:sp>
      <p:sp>
        <p:nvSpPr>
          <p:cNvPr id="22532" name="Дата 3"/>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B319C10A-A9C7-430B-86FB-76C9ABCD4D5E}" type="datetime1">
              <a:rPr lang="ru-RU" smtClean="0"/>
              <a:pPr fontAlgn="base">
                <a:spcBef>
                  <a:spcPct val="0"/>
                </a:spcBef>
                <a:spcAft>
                  <a:spcPct val="0"/>
                </a:spcAft>
                <a:defRPr/>
              </a:pPr>
              <a:t>25.03.2013</a:t>
            </a:fld>
            <a:endParaRPr lang="ru-RU" smtClean="0"/>
          </a:p>
        </p:txBody>
      </p:sp>
      <p:sp>
        <p:nvSpPr>
          <p:cNvPr id="22533" name="Номер слайда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815DF8-5180-408E-925C-90D324CAE04E}" type="slidenum">
              <a:rPr lang="ru-RU" smtClean="0"/>
              <a:pPr fontAlgn="base">
                <a:spcBef>
                  <a:spcPct val="0"/>
                </a:spcBef>
                <a:spcAft>
                  <a:spcPct val="0"/>
                </a:spcAft>
                <a:defRPr/>
              </a:pPr>
              <a:t>9</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3ABF521-3E38-4D7F-82DB-05CC955D97E4}" type="datetimeFigureOut">
              <a:rPr lang="ru-RU"/>
              <a:pPr>
                <a:defRPr/>
              </a:pPr>
              <a:t>25.03.2013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23B0D7A-6351-403D-8602-6DB66AF34FC1}"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6989EB3-B672-4122-AD9D-FDDD1856BBDA}" type="datetimeFigureOut">
              <a:rPr lang="ru-RU"/>
              <a:pPr>
                <a:defRPr/>
              </a:pPr>
              <a:t>25.03.2013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DB60AB6-796D-49FE-B930-90E95DEA939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6C15FAE-4802-4C79-BA27-CF1C5F16AE50}" type="datetimeFigureOut">
              <a:rPr lang="ru-RU"/>
              <a:pPr>
                <a:defRPr/>
              </a:pPr>
              <a:t>25.03.2013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E29E914-CDF6-4188-A068-EC1EE6345BD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A118CB1-5A7A-4D9D-8674-F85AD4494784}" type="datetimeFigureOut">
              <a:rPr lang="ru-RU"/>
              <a:pPr>
                <a:defRPr/>
              </a:pPr>
              <a:t>25.03.2013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E9CE60F-7FEA-4959-B731-B699423E51D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BD9B980-02CF-4A12-BF59-F03801061132}" type="datetimeFigureOut">
              <a:rPr lang="ru-RU"/>
              <a:pPr>
                <a:defRPr/>
              </a:pPr>
              <a:t>25.03.2013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E95543B-A3B8-4E7C-A5B2-0A7535D130C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649A96C8-1059-43A9-B6E8-78EFE591E67C}" type="datetimeFigureOut">
              <a:rPr lang="ru-RU"/>
              <a:pPr>
                <a:defRPr/>
              </a:pPr>
              <a:t>25.03.2013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1C32CF1-D73C-4F61-9201-A3184414A3FE}"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5BB70526-9E8E-49F6-B690-C1EA836689E6}" type="datetimeFigureOut">
              <a:rPr lang="ru-RU"/>
              <a:pPr>
                <a:defRPr/>
              </a:pPr>
              <a:t>25.03.2013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92F4B11-A084-49EB-A8C3-191F4BB7A09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6EF9411A-C81A-4A10-9A57-B75CA7407713}" type="datetimeFigureOut">
              <a:rPr lang="ru-RU"/>
              <a:pPr>
                <a:defRPr/>
              </a:pPr>
              <a:t>25.03.2013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0E4547E1-F6DE-4F14-A4FB-15E5D775C137}"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17DCF69-F513-4743-B7BB-8F191B82B74C}" type="datetimeFigureOut">
              <a:rPr lang="ru-RU"/>
              <a:pPr>
                <a:defRPr/>
              </a:pPr>
              <a:t>25.03.2013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107AF14B-C377-432A-B359-594F8D71657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0DB3B6F-A804-437E-8AFF-131B2415960F}" type="datetimeFigureOut">
              <a:rPr lang="ru-RU"/>
              <a:pPr>
                <a:defRPr/>
              </a:pPr>
              <a:t>25.03.2013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9717FA3-6710-4D2B-AF38-92248C01B23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30CAA0F7-81B0-4347-8671-A2840695B4FC}" type="datetimeFigureOut">
              <a:rPr lang="ru-RU"/>
              <a:pPr>
                <a:defRPr/>
              </a:pPr>
              <a:t>25.03.2013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DEC835D-9932-4A8E-A16C-9DAC55E38C7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1A1BA5E6-9DCB-47F3-BF8F-2DBB18B9BFC3}" type="datetimeFigureOut">
              <a:rPr lang="ru-RU"/>
              <a:pPr>
                <a:defRPr/>
              </a:pPr>
              <a:t>25.03.2013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783A02B-0FAE-4DF2-B1AB-C95B612727A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15.gi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gif"/><Relationship Id="rId5" Type="http://schemas.openxmlformats.org/officeDocument/2006/relationships/image" Target="../media/image5.wmf"/><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gif"/><Relationship Id="rId5" Type="http://schemas.openxmlformats.org/officeDocument/2006/relationships/image" Target="../media/image5.wmf"/><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10.gif"/><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gif"/><Relationship Id="rId5" Type="http://schemas.openxmlformats.org/officeDocument/2006/relationships/image" Target="../media/image5.wmf"/><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3.wmf"/><Relationship Id="rId7"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images.yandex.ru/yandsearch?source=psearch&amp;text=%D1%82%D0%B5%D1%80%D0%BC%D0%BE%D0%B7%D0%B0%D0%BF%D0%BE%D1%80%D0%BD%D1%8B%D0%B5%20%D0%BA%D0%BB%D0%B0%D0%BF%D0%B0%D0%BD%D1%8B&amp;noreask=1&amp;img_url=http://www.vashdom.ru/image/price/115262/pic_1807512.jpg&amp;pos=0&amp;rpt=simage&amp;lr=194&amp;nojs=1" TargetMode="External"/><Relationship Id="rId5" Type="http://schemas.openxmlformats.org/officeDocument/2006/relationships/image" Target="../media/image5.wmf"/><Relationship Id="rId10" Type="http://schemas.openxmlformats.org/officeDocument/2006/relationships/image" Target="../media/image13.jpeg"/><Relationship Id="rId4" Type="http://schemas.openxmlformats.org/officeDocument/2006/relationships/image" Target="../media/image4.wmf"/><Relationship Id="rId9" Type="http://schemas.openxmlformats.org/officeDocument/2006/relationships/hyperlink" Target="http://images.yandex.ru/yandsearch?source=psearch&amp;text=%D1%82%D0%B5%D1%80%D0%BC%D0%BE%D0%B7%D0%B0%D0%BF%D0%BE%D1%80%D0%BD%D1%8B%D0%B5%20%D0%BA%D0%BB%D0%B0%D0%BF%D0%B0%D0%BD%D1%8B&amp;noreask=1&amp;img_url=http://rostov.pulscen.ru/system/images/product/001/139/688_medium.jpg&amp;pos=7&amp;rpt=simage&amp;lr=194&amp;nojs=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C:\Documents and Settings\Синдянова\Рабочий стол\Рисунок3.wmf"/>
          <p:cNvPicPr>
            <a:picLocks noChangeAspect="1" noChangeArrowheads="1"/>
          </p:cNvPicPr>
          <p:nvPr/>
        </p:nvPicPr>
        <p:blipFill>
          <a:blip r:embed="rId3" cstate="print"/>
          <a:srcRect/>
          <a:stretch>
            <a:fillRect/>
          </a:stretch>
        </p:blipFill>
        <p:spPr bwMode="auto">
          <a:xfrm>
            <a:off x="1428750" y="2266950"/>
            <a:ext cx="3425825" cy="2324100"/>
          </a:xfrm>
          <a:prstGeom prst="rect">
            <a:avLst/>
          </a:prstGeom>
          <a:noFill/>
          <a:ln w="9525">
            <a:noFill/>
            <a:miter lim="800000"/>
            <a:headEnd/>
            <a:tailEnd/>
          </a:ln>
        </p:spPr>
      </p:pic>
      <p:pic>
        <p:nvPicPr>
          <p:cNvPr id="2051" name="Picture 5" descr="C:\Documents and Settings\Синдянова\Рабочий стол\Рисунок5.wmf"/>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857875" y="-12700"/>
            <a:ext cx="3284538" cy="6870700"/>
          </a:xfrm>
          <a:prstGeom prst="rect">
            <a:avLst/>
          </a:prstGeom>
          <a:noFill/>
          <a:ln w="9525">
            <a:noFill/>
            <a:miter lim="800000"/>
            <a:headEnd/>
            <a:tailEnd/>
          </a:ln>
        </p:spPr>
      </p:pic>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4099"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4100"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4101" name="Прямоугольник 6"/>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8" name="TextBox 7"/>
          <p:cNvSpPr txBox="1"/>
          <p:nvPr/>
        </p:nvSpPr>
        <p:spPr>
          <a:xfrm>
            <a:off x="1857356" y="71414"/>
            <a:ext cx="7000924" cy="553998"/>
          </a:xfrm>
          <a:prstGeom prst="rect">
            <a:avLst/>
          </a:prstGeom>
          <a:noFill/>
        </p:spPr>
        <p:txBody>
          <a:bodyPr>
            <a:spAutoFit/>
          </a:bodyPr>
          <a:lstStyle/>
          <a:p>
            <a:pPr algn="r" fontAlgn="auto">
              <a:spcBef>
                <a:spcPts val="0"/>
              </a:spcBef>
              <a:spcAft>
                <a:spcPts val="0"/>
              </a:spcAft>
              <a:defRPr/>
            </a:pPr>
            <a:r>
              <a:rPr lang="ru-RU" sz="3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Термозапорные</a:t>
            </a:r>
            <a:r>
              <a:rPr lang="ru-RU" sz="3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клапаны</a:t>
            </a:r>
            <a:endParaRPr lang="ru-RU" sz="3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40968" name="Picture 8" descr="Резьбовой термозапорный клапан КТЗ с затвором в виде шара. Устройство и принцип работы"/>
          <p:cNvPicPr>
            <a:picLocks noChangeAspect="1" noChangeArrowheads="1" noCrop="1"/>
          </p:cNvPicPr>
          <p:nvPr/>
        </p:nvPicPr>
        <p:blipFill>
          <a:blip r:embed="rId6" cstate="print"/>
          <a:srcRect/>
          <a:stretch>
            <a:fillRect/>
          </a:stretch>
        </p:blipFill>
        <p:spPr bwMode="auto">
          <a:xfrm>
            <a:off x="285720" y="4071942"/>
            <a:ext cx="1428750" cy="1428751"/>
          </a:xfrm>
          <a:prstGeom prst="rect">
            <a:avLst/>
          </a:prstGeom>
          <a:noFill/>
        </p:spPr>
      </p:pic>
      <p:pic>
        <p:nvPicPr>
          <p:cNvPr id="40969" name="Picture 9" descr="Фланцевый термозапорный клапан КТЗ с затвором в виде тарели. Устройство и принцип работы"/>
          <p:cNvPicPr>
            <a:picLocks noChangeAspect="1" noChangeArrowheads="1" noCrop="1"/>
          </p:cNvPicPr>
          <p:nvPr/>
        </p:nvPicPr>
        <p:blipFill>
          <a:blip r:embed="rId7" cstate="print"/>
          <a:srcRect/>
          <a:stretch>
            <a:fillRect/>
          </a:stretch>
        </p:blipFill>
        <p:spPr bwMode="auto">
          <a:xfrm>
            <a:off x="285720" y="2071678"/>
            <a:ext cx="1428750" cy="1428751"/>
          </a:xfrm>
          <a:prstGeom prst="rect">
            <a:avLst/>
          </a:prstGeom>
          <a:noFill/>
        </p:spPr>
      </p:pic>
      <p:sp>
        <p:nvSpPr>
          <p:cNvPr id="19" name="Прямоугольник 18"/>
          <p:cNvSpPr/>
          <p:nvPr/>
        </p:nvSpPr>
        <p:spPr>
          <a:xfrm>
            <a:off x="1857356" y="1643050"/>
            <a:ext cx="6715172" cy="4093428"/>
          </a:xfrm>
          <a:prstGeom prst="rect">
            <a:avLst/>
          </a:prstGeom>
        </p:spPr>
        <p:txBody>
          <a:bodyPr wrap="square">
            <a:spAutoFit/>
          </a:bodyPr>
          <a:lstStyle/>
          <a:p>
            <a:pPr lvl="0"/>
            <a:r>
              <a:rPr lang="ru-RU" sz="2000" b="1" dirty="0" smtClean="0">
                <a:latin typeface="Arial Narrow" pitchFamily="34" charset="0"/>
              </a:rPr>
              <a:t>Устройство и принцип работы </a:t>
            </a:r>
            <a:r>
              <a:rPr lang="ru-RU" sz="2000" b="1" dirty="0" err="1" smtClean="0">
                <a:latin typeface="Arial Narrow" pitchFamily="34" charset="0"/>
              </a:rPr>
              <a:t>термозапорного</a:t>
            </a:r>
            <a:r>
              <a:rPr lang="ru-RU" sz="2000" b="1" dirty="0" smtClean="0">
                <a:latin typeface="Arial Narrow" pitchFamily="34" charset="0"/>
              </a:rPr>
              <a:t> клапана.</a:t>
            </a:r>
          </a:p>
          <a:p>
            <a:pPr lvl="0" eaLnBrk="0" hangingPunct="0"/>
            <a:r>
              <a:rPr lang="ru-RU" sz="2000" dirty="0" smtClean="0">
                <a:latin typeface="Arial Narrow" pitchFamily="34" charset="0"/>
              </a:rPr>
              <a:t>Клапан </a:t>
            </a:r>
            <a:r>
              <a:rPr lang="ru-RU" sz="2000" dirty="0" err="1" smtClean="0">
                <a:latin typeface="Arial Narrow" pitchFamily="34" charset="0"/>
              </a:rPr>
              <a:t>термозапорный</a:t>
            </a:r>
            <a:r>
              <a:rPr lang="ru-RU" sz="2000" dirty="0" smtClean="0">
                <a:latin typeface="Arial Narrow" pitchFamily="34" charset="0"/>
              </a:rPr>
              <a:t> КТЗ состоит из следующих компонентов: </a:t>
            </a:r>
          </a:p>
          <a:p>
            <a:pPr lvl="0" eaLnBrk="0" hangingPunct="0"/>
            <a:r>
              <a:rPr lang="ru-RU" sz="2000" dirty="0" smtClean="0">
                <a:latin typeface="Arial Narrow" pitchFamily="34" charset="0"/>
              </a:rPr>
              <a:t>стальной корпус, затвор, выполненный в виде шарика или </a:t>
            </a:r>
            <a:r>
              <a:rPr lang="ru-RU" sz="2000" dirty="0" err="1" smtClean="0">
                <a:latin typeface="Arial Narrow" pitchFamily="34" charset="0"/>
              </a:rPr>
              <a:t>тарели</a:t>
            </a:r>
            <a:r>
              <a:rPr lang="ru-RU" sz="2000" dirty="0" smtClean="0">
                <a:latin typeface="Arial Narrow" pitchFamily="34" charset="0"/>
              </a:rPr>
              <a:t>, </a:t>
            </a:r>
          </a:p>
          <a:p>
            <a:pPr lvl="0" eaLnBrk="0" hangingPunct="0"/>
            <a:r>
              <a:rPr lang="ru-RU" sz="2000" dirty="0" smtClean="0">
                <a:latin typeface="Arial Narrow" pitchFamily="34" charset="0"/>
              </a:rPr>
              <a:t>в открытом положении затвор удерживается тепловым замком.</a:t>
            </a:r>
            <a:br>
              <a:rPr lang="ru-RU" sz="2000" dirty="0" smtClean="0">
                <a:latin typeface="Arial Narrow" pitchFamily="34" charset="0"/>
              </a:rPr>
            </a:br>
            <a:r>
              <a:rPr lang="ru-RU" sz="2000" dirty="0" smtClean="0">
                <a:latin typeface="Arial Narrow" pitchFamily="34" charset="0"/>
              </a:rPr>
              <a:t>При нагревании клапана до температуры около 100 °С тепловой </a:t>
            </a:r>
          </a:p>
          <a:p>
            <a:pPr lvl="0" eaLnBrk="0" hangingPunct="0"/>
            <a:r>
              <a:rPr lang="ru-RU" sz="2000" dirty="0" smtClean="0">
                <a:latin typeface="Arial Narrow" pitchFamily="34" charset="0"/>
              </a:rPr>
              <a:t>замок высвобождает затвор, досылаемый пружиной в седло клапана, </a:t>
            </a:r>
          </a:p>
          <a:p>
            <a:pPr lvl="0" eaLnBrk="0" hangingPunct="0"/>
            <a:r>
              <a:rPr lang="ru-RU" sz="2000" dirty="0" smtClean="0">
                <a:latin typeface="Arial Narrow" pitchFamily="34" charset="0"/>
              </a:rPr>
              <a:t>перекрывая поток газа. Герметичность, </a:t>
            </a:r>
            <a:r>
              <a:rPr lang="ru-RU" sz="2000" dirty="0" err="1" smtClean="0">
                <a:latin typeface="Arial Narrow" pitchFamily="34" charset="0"/>
              </a:rPr>
              <a:t>сратавшего</a:t>
            </a:r>
            <a:r>
              <a:rPr lang="ru-RU" sz="2000" dirty="0" smtClean="0">
                <a:latin typeface="Arial Narrow" pitchFamily="34" charset="0"/>
              </a:rPr>
              <a:t> клапана, обеспечивается  сопряжением конусов затвора и седла клапана - "металл по металлу".</a:t>
            </a:r>
            <a:br>
              <a:rPr lang="ru-RU" sz="2000" dirty="0" smtClean="0">
                <a:latin typeface="Arial Narrow" pitchFamily="34" charset="0"/>
              </a:rPr>
            </a:br>
            <a:r>
              <a:rPr lang="ru-RU" sz="2000" dirty="0" smtClean="0">
                <a:latin typeface="Arial Narrow" pitchFamily="34" charset="0"/>
              </a:rPr>
              <a:t>Форма затвора, его расположение в корпусе обеспечивает свободное </a:t>
            </a:r>
          </a:p>
          <a:p>
            <a:pPr lvl="0" eaLnBrk="0" hangingPunct="0"/>
            <a:r>
              <a:rPr lang="ru-RU" sz="2000" dirty="0" smtClean="0">
                <a:latin typeface="Arial Narrow" pitchFamily="34" charset="0"/>
              </a:rPr>
              <a:t>движение потока газа при открытом положении клапана</a:t>
            </a:r>
            <a:r>
              <a:rPr lang="ru-RU" dirty="0" smtClean="0">
                <a:latin typeface="Arial Narrow" pitchFamily="34" charset="0"/>
              </a:rPr>
              <a:t>.</a:t>
            </a:r>
          </a:p>
        </p:txBody>
      </p:sp>
    </p:spTree>
  </p:cSld>
  <p:clrMapOvr>
    <a:masterClrMapping/>
  </p:clrMapOvr>
  <p:transition>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descr="C:\Documents and Settings\Синдянова\Рабочий стол\Рисунок5.wmf"/>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857875" y="-12700"/>
            <a:ext cx="3284538" cy="6870700"/>
          </a:xfrm>
          <a:prstGeom prst="rect">
            <a:avLst/>
          </a:prstGeom>
          <a:noFill/>
          <a:ln w="9525">
            <a:noFill/>
            <a:miter lim="800000"/>
            <a:headEnd/>
            <a:tailEnd/>
          </a:ln>
        </p:spPr>
      </p:pic>
      <p:sp>
        <p:nvSpPr>
          <p:cNvPr id="5" name="TextBox 4"/>
          <p:cNvSpPr txBox="1"/>
          <p:nvPr/>
        </p:nvSpPr>
        <p:spPr>
          <a:xfrm>
            <a:off x="0" y="2857496"/>
            <a:ext cx="5929322" cy="707886"/>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ru-RU" sz="4000" b="1" dirty="0">
                <a:ln w="11430"/>
                <a:solidFill>
                  <a:srgbClr val="0000CC"/>
                </a:solidFill>
                <a:effectLst>
                  <a:outerShdw blurRad="50800" dist="39000" dir="5460000" algn="tl">
                    <a:srgbClr val="000000">
                      <a:alpha val="38000"/>
                    </a:srgbClr>
                  </a:outerShdw>
                </a:effectLst>
                <a:latin typeface="Arial Narrow" pitchFamily="34" charset="0"/>
                <a:cs typeface="Arial" pitchFamily="34" charset="0"/>
              </a:rPr>
              <a:t>Благодарю за внимание!</a:t>
            </a:r>
            <a:endParaRPr lang="ru-RU" sz="2000" b="1" dirty="0">
              <a:ln w="11430"/>
              <a:solidFill>
                <a:srgbClr val="0000CC"/>
              </a:solidFill>
              <a:effectLst>
                <a:outerShdw blurRad="50800" dist="39000" dir="5460000" algn="tl">
                  <a:srgbClr val="000000">
                    <a:alpha val="38000"/>
                  </a:srgbClr>
                </a:outerShdw>
              </a:effectLst>
              <a:latin typeface="Arial Narrow" pitchFamily="34" charset="0"/>
              <a:cs typeface="Arial" pitchFamily="34" charset="0"/>
            </a:endParaRP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3075"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3076"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7" name="Содержимое 6"/>
          <p:cNvSpPr>
            <a:spLocks noGrp="1"/>
          </p:cNvSpPr>
          <p:nvPr>
            <p:ph idx="1"/>
          </p:nvPr>
        </p:nvSpPr>
        <p:spPr>
          <a:xfrm>
            <a:off x="428596" y="2285992"/>
            <a:ext cx="8301038" cy="3311517"/>
          </a:xfrm>
        </p:spPr>
        <p:txBody>
          <a:bodyPr rtlCol="0">
            <a:normAutofit/>
          </a:bodyPr>
          <a:lstStyle/>
          <a:p>
            <a:pPr algn="ctr" eaLnBrk="1" fontAlgn="auto" hangingPunct="1">
              <a:spcAft>
                <a:spcPts val="0"/>
              </a:spcAft>
              <a:buFont typeface="Arial" pitchFamily="34" charset="0"/>
              <a:buNone/>
              <a:defRPr/>
            </a:pPr>
            <a:r>
              <a:rPr lang="ru-RU" sz="4000" b="1" dirty="0" smtClean="0">
                <a:ln w="10541" cmpd="sng">
                  <a:solidFill>
                    <a:schemeClr val="accent1">
                      <a:shade val="88000"/>
                      <a:satMod val="110000"/>
                    </a:schemeClr>
                  </a:solidFill>
                  <a:prstDash val="solid"/>
                </a:ln>
                <a:solidFill>
                  <a:schemeClr val="tx2"/>
                </a:solidFill>
                <a:latin typeface="Arial Narrow" pitchFamily="34" charset="0"/>
              </a:rPr>
              <a:t>Технические средства </a:t>
            </a:r>
          </a:p>
          <a:p>
            <a:pPr algn="ctr" eaLnBrk="1" fontAlgn="auto" hangingPunct="1">
              <a:spcAft>
                <a:spcPts val="0"/>
              </a:spcAft>
              <a:buFont typeface="Arial" pitchFamily="34" charset="0"/>
              <a:buNone/>
              <a:defRPr/>
            </a:pPr>
            <a:r>
              <a:rPr lang="ru-RU" sz="4000" b="1" dirty="0" smtClean="0">
                <a:ln w="10541" cmpd="sng">
                  <a:solidFill>
                    <a:schemeClr val="accent1">
                      <a:shade val="88000"/>
                      <a:satMod val="110000"/>
                    </a:schemeClr>
                  </a:solidFill>
                  <a:prstDash val="solid"/>
                </a:ln>
                <a:solidFill>
                  <a:schemeClr val="tx2"/>
                </a:solidFill>
                <a:latin typeface="Arial Narrow" pitchFamily="34" charset="0"/>
              </a:rPr>
              <a:t>обеспечения безопасности  при эксплуатации ВДГО</a:t>
            </a:r>
            <a:endParaRPr lang="ru-RU" sz="4000" b="1" dirty="0">
              <a:ln w="10541" cmpd="sng">
                <a:solidFill>
                  <a:schemeClr val="accent1">
                    <a:shade val="88000"/>
                    <a:satMod val="110000"/>
                  </a:schemeClr>
                </a:solidFill>
                <a:prstDash val="solid"/>
              </a:ln>
              <a:solidFill>
                <a:schemeClr val="tx2"/>
              </a:solidFill>
              <a:latin typeface="Arial Narrow" pitchFamily="34" charset="0"/>
            </a:endParaRPr>
          </a:p>
        </p:txBody>
      </p:sp>
      <p:sp>
        <p:nvSpPr>
          <p:cNvPr id="3078" name="Прямоугольник 5"/>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9" name="TextBox 8"/>
          <p:cNvSpPr txBox="1">
            <a:spLocks noChangeArrowheads="1"/>
          </p:cNvSpPr>
          <p:nvPr/>
        </p:nvSpPr>
        <p:spPr bwMode="auto">
          <a:xfrm>
            <a:off x="285750" y="4857750"/>
            <a:ext cx="2857500" cy="369888"/>
          </a:xfrm>
          <a:prstGeom prst="rect">
            <a:avLst/>
          </a:prstGeom>
          <a:noFill/>
          <a:ln w="9525">
            <a:noFill/>
            <a:miter lim="800000"/>
            <a:headEnd/>
            <a:tailEnd/>
          </a:ln>
        </p:spPr>
        <p:txBody>
          <a:bodyPr>
            <a:spAutoFit/>
          </a:bodyPr>
          <a:lstStyle/>
          <a:p>
            <a:r>
              <a:rPr lang="ru-RU" b="1">
                <a:solidFill>
                  <a:srgbClr val="00477F"/>
                </a:solidFill>
                <a:latin typeface="Arial Narrow" pitchFamily="34" charset="0"/>
              </a:rPr>
              <a:t>Докладчик:</a:t>
            </a:r>
          </a:p>
        </p:txBody>
      </p:sp>
      <p:sp>
        <p:nvSpPr>
          <p:cNvPr id="10" name="TextBox 9"/>
          <p:cNvSpPr txBox="1">
            <a:spLocks noChangeArrowheads="1"/>
          </p:cNvSpPr>
          <p:nvPr/>
        </p:nvSpPr>
        <p:spPr bwMode="auto">
          <a:xfrm>
            <a:off x="285750" y="5286375"/>
            <a:ext cx="4572000" cy="584775"/>
          </a:xfrm>
          <a:prstGeom prst="rect">
            <a:avLst/>
          </a:prstGeom>
          <a:noFill/>
          <a:ln w="9525">
            <a:noFill/>
            <a:miter lim="800000"/>
            <a:headEnd/>
            <a:tailEnd/>
          </a:ln>
        </p:spPr>
        <p:txBody>
          <a:bodyPr>
            <a:spAutoFit/>
          </a:bodyPr>
          <a:lstStyle/>
          <a:p>
            <a:r>
              <a:rPr lang="ru-RU" sz="1600" b="1" dirty="0" smtClean="0">
                <a:solidFill>
                  <a:srgbClr val="00477F"/>
                </a:solidFill>
                <a:latin typeface="Arial Narrow" pitchFamily="34" charset="0"/>
              </a:rPr>
              <a:t>Главный специалист</a:t>
            </a:r>
            <a:endParaRPr lang="ru-RU" sz="1600" b="1" dirty="0">
              <a:solidFill>
                <a:srgbClr val="00477F"/>
              </a:solidFill>
              <a:latin typeface="Arial Narrow" pitchFamily="34" charset="0"/>
            </a:endParaRPr>
          </a:p>
          <a:p>
            <a:r>
              <a:rPr lang="ru-RU" sz="1600" b="1" dirty="0">
                <a:solidFill>
                  <a:srgbClr val="00477F"/>
                </a:solidFill>
                <a:latin typeface="Arial Narrow" pitchFamily="34" charset="0"/>
              </a:rPr>
              <a:t>ОАО «</a:t>
            </a:r>
            <a:r>
              <a:rPr lang="ru-RU" sz="1600" b="1" dirty="0" err="1">
                <a:solidFill>
                  <a:srgbClr val="00477F"/>
                </a:solidFill>
                <a:latin typeface="Arial Narrow" pitchFamily="34" charset="0"/>
              </a:rPr>
              <a:t>Гипрониигаз</a:t>
            </a:r>
            <a:r>
              <a:rPr lang="ru-RU" sz="1600" b="1" dirty="0">
                <a:solidFill>
                  <a:srgbClr val="00477F"/>
                </a:solidFill>
                <a:latin typeface="Arial Narrow" pitchFamily="34" charset="0"/>
              </a:rPr>
              <a:t>» </a:t>
            </a:r>
          </a:p>
        </p:txBody>
      </p:sp>
      <p:sp>
        <p:nvSpPr>
          <p:cNvPr id="11" name="TextBox 10"/>
          <p:cNvSpPr txBox="1">
            <a:spLocks noChangeArrowheads="1"/>
          </p:cNvSpPr>
          <p:nvPr/>
        </p:nvSpPr>
        <p:spPr bwMode="auto">
          <a:xfrm>
            <a:off x="5500688" y="5497513"/>
            <a:ext cx="2928937" cy="646112"/>
          </a:xfrm>
          <a:prstGeom prst="rect">
            <a:avLst/>
          </a:prstGeom>
          <a:noFill/>
          <a:ln w="9525">
            <a:noFill/>
            <a:miter lim="800000"/>
            <a:headEnd/>
            <a:tailEnd/>
          </a:ln>
        </p:spPr>
        <p:txBody>
          <a:bodyPr>
            <a:spAutoFit/>
          </a:bodyPr>
          <a:lstStyle/>
          <a:p>
            <a:r>
              <a:rPr lang="ru-RU" b="1" dirty="0" smtClean="0">
                <a:solidFill>
                  <a:srgbClr val="00477F"/>
                </a:solidFill>
              </a:rPr>
              <a:t>Струкова</a:t>
            </a:r>
            <a:endParaRPr lang="ru-RU" b="1" dirty="0">
              <a:solidFill>
                <a:srgbClr val="00477F"/>
              </a:solidFill>
            </a:endParaRPr>
          </a:p>
          <a:p>
            <a:r>
              <a:rPr lang="ru-RU" b="1" dirty="0" smtClean="0">
                <a:solidFill>
                  <a:srgbClr val="00477F"/>
                </a:solidFill>
              </a:rPr>
              <a:t>Алла Семеновна</a:t>
            </a:r>
            <a:endParaRPr lang="ru-RU" b="1" dirty="0">
              <a:solidFill>
                <a:srgbClr val="00477F"/>
              </a:solidFill>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1000"/>
                                        <p:tgtEl>
                                          <p:spTgt spid="9"/>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1000"/>
                                        <p:tgtEl>
                                          <p:spTgt spid="10"/>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4099"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4100"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4101" name="Прямоугольник 6"/>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8" name="TextBox 7"/>
          <p:cNvSpPr txBox="1"/>
          <p:nvPr/>
        </p:nvSpPr>
        <p:spPr>
          <a:xfrm>
            <a:off x="1857356" y="71414"/>
            <a:ext cx="7000924" cy="553998"/>
          </a:xfrm>
          <a:prstGeom prst="rect">
            <a:avLst/>
          </a:prstGeom>
          <a:noFill/>
        </p:spPr>
        <p:txBody>
          <a:bodyPr>
            <a:spAutoFit/>
          </a:bodyPr>
          <a:lstStyle/>
          <a:p>
            <a:pPr algn="r" fontAlgn="auto">
              <a:spcBef>
                <a:spcPts val="0"/>
              </a:spcBef>
              <a:spcAft>
                <a:spcPts val="0"/>
              </a:spcAft>
              <a:defRPr/>
            </a:pPr>
            <a:r>
              <a:rPr lang="ru-RU" sz="3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Основные документы</a:t>
            </a:r>
            <a:endParaRPr lang="ru-RU" sz="3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sp>
        <p:nvSpPr>
          <p:cNvPr id="9" name="Прямоугольник 8"/>
          <p:cNvSpPr/>
          <p:nvPr/>
        </p:nvSpPr>
        <p:spPr>
          <a:xfrm>
            <a:off x="785786" y="1785926"/>
            <a:ext cx="7143800" cy="357190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50000"/>
              </a:lnSpc>
              <a:spcBef>
                <a:spcPts val="0"/>
              </a:spcBef>
              <a:spcAft>
                <a:spcPts val="0"/>
              </a:spcAft>
              <a:defRPr/>
            </a:pPr>
            <a:r>
              <a:rPr lang="ru-RU" sz="2800" b="1" dirty="0" smtClean="0">
                <a:solidFill>
                  <a:srgbClr val="C00000"/>
                </a:solidFill>
                <a:latin typeface="Arial Narrow" pitchFamily="34" charset="0"/>
                <a:cs typeface="Arial" pitchFamily="34" charset="0"/>
              </a:rPr>
              <a:t>Безопасная эксплуатация газового </a:t>
            </a:r>
          </a:p>
          <a:p>
            <a:pPr algn="ctr" fontAlgn="auto">
              <a:lnSpc>
                <a:spcPct val="150000"/>
              </a:lnSpc>
              <a:spcBef>
                <a:spcPts val="0"/>
              </a:spcBef>
              <a:spcAft>
                <a:spcPts val="0"/>
              </a:spcAft>
              <a:defRPr/>
            </a:pPr>
            <a:r>
              <a:rPr lang="ru-RU" sz="2800" b="1" dirty="0" smtClean="0">
                <a:solidFill>
                  <a:srgbClr val="C00000"/>
                </a:solidFill>
                <a:latin typeface="Arial Narrow" pitchFamily="34" charset="0"/>
                <a:cs typeface="Arial" pitchFamily="34" charset="0"/>
              </a:rPr>
              <a:t>и </a:t>
            </a:r>
          </a:p>
          <a:p>
            <a:pPr algn="ctr" fontAlgn="auto">
              <a:lnSpc>
                <a:spcPct val="150000"/>
              </a:lnSpc>
              <a:spcBef>
                <a:spcPts val="0"/>
              </a:spcBef>
              <a:spcAft>
                <a:spcPts val="0"/>
              </a:spcAft>
              <a:defRPr/>
            </a:pPr>
            <a:r>
              <a:rPr lang="ru-RU" sz="2800" b="1" dirty="0" smtClean="0">
                <a:solidFill>
                  <a:srgbClr val="C00000"/>
                </a:solidFill>
                <a:latin typeface="Arial Narrow" pitchFamily="34" charset="0"/>
                <a:cs typeface="Arial" pitchFamily="34" charset="0"/>
              </a:rPr>
              <a:t>газоиспользующего оборудования закладывается </a:t>
            </a:r>
          </a:p>
          <a:p>
            <a:pPr algn="ctr" fontAlgn="auto">
              <a:lnSpc>
                <a:spcPct val="150000"/>
              </a:lnSpc>
              <a:spcBef>
                <a:spcPts val="0"/>
              </a:spcBef>
              <a:spcAft>
                <a:spcPts val="0"/>
              </a:spcAft>
              <a:defRPr/>
            </a:pPr>
            <a:r>
              <a:rPr lang="ru-RU" sz="2800" b="1" dirty="0" smtClean="0">
                <a:solidFill>
                  <a:srgbClr val="C00000"/>
                </a:solidFill>
                <a:latin typeface="Arial Narrow" pitchFamily="34" charset="0"/>
                <a:cs typeface="Arial" pitchFamily="34" charset="0"/>
              </a:rPr>
              <a:t>на стадии проектирования и строительства</a:t>
            </a:r>
            <a:endParaRPr lang="ru-RU" sz="2800" b="1" dirty="0" smtClean="0">
              <a:solidFill>
                <a:srgbClr val="C00000"/>
              </a:solidFill>
              <a:latin typeface="Arial Narrow" pitchFamily="34" charset="0"/>
            </a:endParaRP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16387"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16388"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16389" name="Прямоугольник 73"/>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60" name="TextBox 59"/>
          <p:cNvSpPr txBox="1"/>
          <p:nvPr/>
        </p:nvSpPr>
        <p:spPr>
          <a:xfrm>
            <a:off x="1571604" y="0"/>
            <a:ext cx="7358114" cy="584775"/>
          </a:xfrm>
          <a:prstGeom prst="rect">
            <a:avLst/>
          </a:prstGeom>
          <a:noFill/>
        </p:spPr>
        <p:txBody>
          <a:bodyPr>
            <a:spAutoFit/>
          </a:bodyPr>
          <a:lstStyle/>
          <a:p>
            <a:pPr algn="r" fontAlgn="auto">
              <a:spcBef>
                <a:spcPts val="0"/>
              </a:spcBef>
              <a:spcAft>
                <a:spcPts val="0"/>
              </a:spcAft>
              <a:defRPr/>
            </a:pPr>
            <a:r>
              <a:rPr lang="ru-RU"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cs typeface="Arial" pitchFamily="34" charset="0"/>
              </a:rPr>
              <a:t>Технические средства безопасности</a:t>
            </a:r>
            <a:endParaRPr lang="ru-RU"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cs typeface="Arial" pitchFamily="34" charset="0"/>
            </a:endParaRPr>
          </a:p>
        </p:txBody>
      </p:sp>
      <p:sp>
        <p:nvSpPr>
          <p:cNvPr id="7" name="Прямоугольник 6"/>
          <p:cNvSpPr/>
          <p:nvPr/>
        </p:nvSpPr>
        <p:spPr>
          <a:xfrm>
            <a:off x="142844" y="1285875"/>
            <a:ext cx="8358246" cy="78580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nSpc>
                <a:spcPct val="150000"/>
              </a:lnSpc>
            </a:pPr>
            <a:r>
              <a:rPr lang="ru-RU" sz="2000" b="1" dirty="0" smtClean="0">
                <a:solidFill>
                  <a:srgbClr val="C00000"/>
                </a:solidFill>
                <a:latin typeface="Arial Narrow" pitchFamily="34" charset="0"/>
              </a:rPr>
              <a:t>К техническим средствам безопасности ВДГО следует отнести:</a:t>
            </a:r>
          </a:p>
        </p:txBody>
      </p:sp>
      <p:sp>
        <p:nvSpPr>
          <p:cNvPr id="8" name="Прямоугольник 7"/>
          <p:cNvSpPr/>
          <p:nvPr/>
        </p:nvSpPr>
        <p:spPr>
          <a:xfrm>
            <a:off x="214282" y="2357430"/>
            <a:ext cx="8143964" cy="71438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nSpc>
                <a:spcPct val="150000"/>
              </a:lnSpc>
            </a:pPr>
            <a:r>
              <a:rPr lang="ru-RU" sz="2000" b="1" dirty="0" smtClean="0">
                <a:solidFill>
                  <a:srgbClr val="C00000"/>
                </a:solidFill>
                <a:latin typeface="Arial Narrow" pitchFamily="34" charset="0"/>
              </a:rPr>
              <a:t>Системы контроля загазованности</a:t>
            </a:r>
          </a:p>
        </p:txBody>
      </p:sp>
      <p:sp>
        <p:nvSpPr>
          <p:cNvPr id="9" name="Прямоугольник 8"/>
          <p:cNvSpPr/>
          <p:nvPr/>
        </p:nvSpPr>
        <p:spPr>
          <a:xfrm>
            <a:off x="214282" y="3500438"/>
            <a:ext cx="8143932" cy="64294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ru-RU" sz="2000" b="1" dirty="0" err="1" smtClean="0">
                <a:solidFill>
                  <a:srgbClr val="C00000"/>
                </a:solidFill>
                <a:latin typeface="Arial Narrow" pitchFamily="34" charset="0"/>
              </a:rPr>
              <a:t>Термозапорные</a:t>
            </a:r>
            <a:r>
              <a:rPr lang="ru-RU" sz="2000" b="1" dirty="0" smtClean="0">
                <a:solidFill>
                  <a:srgbClr val="C00000"/>
                </a:solidFill>
                <a:latin typeface="Arial Narrow" pitchFamily="34" charset="0"/>
              </a:rPr>
              <a:t> клапаны</a:t>
            </a:r>
          </a:p>
          <a:p>
            <a:pPr fontAlgn="auto">
              <a:spcBef>
                <a:spcPts val="0"/>
              </a:spcBef>
              <a:spcAft>
                <a:spcPts val="0"/>
              </a:spcAft>
              <a:defRPr/>
            </a:pPr>
            <a:endParaRPr lang="ru-RU" sz="1600" dirty="0" smtClean="0">
              <a:solidFill>
                <a:schemeClr val="tx1"/>
              </a:solidFill>
            </a:endParaRPr>
          </a:p>
        </p:txBody>
      </p:sp>
      <p:sp>
        <p:nvSpPr>
          <p:cNvPr id="10" name="Прямоугольник 9"/>
          <p:cNvSpPr/>
          <p:nvPr/>
        </p:nvSpPr>
        <p:spPr>
          <a:xfrm>
            <a:off x="214282" y="4714884"/>
            <a:ext cx="8143932" cy="642942"/>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fontAlgn="auto">
              <a:spcBef>
                <a:spcPts val="0"/>
              </a:spcBef>
              <a:spcAft>
                <a:spcPts val="0"/>
              </a:spcAft>
              <a:defRPr/>
            </a:pPr>
            <a:r>
              <a:rPr lang="ru-RU" sz="2000" b="1" dirty="0" smtClean="0">
                <a:solidFill>
                  <a:srgbClr val="C00000"/>
                </a:solidFill>
                <a:latin typeface="Arial Narrow" pitchFamily="34" charset="0"/>
              </a:rPr>
              <a:t>Приборы для приготовления пищи с контролем пламени горелок</a:t>
            </a:r>
          </a:p>
          <a:p>
            <a:pPr fontAlgn="auto">
              <a:spcBef>
                <a:spcPts val="0"/>
              </a:spcBef>
              <a:spcAft>
                <a:spcPts val="0"/>
              </a:spcAft>
              <a:defRPr/>
            </a:pPr>
            <a:endParaRPr lang="ru-RU" sz="1600" dirty="0" smtClean="0">
              <a:solidFill>
                <a:schemeClr val="tx1"/>
              </a:solidFill>
            </a:endParaRPr>
          </a:p>
        </p:txBody>
      </p:sp>
      <p:sp>
        <p:nvSpPr>
          <p:cNvPr id="12" name="Прямоугольник 11"/>
          <p:cNvSpPr/>
          <p:nvPr/>
        </p:nvSpPr>
        <p:spPr>
          <a:xfrm>
            <a:off x="142844" y="1285860"/>
            <a:ext cx="8358246" cy="785803"/>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nSpc>
                <a:spcPct val="150000"/>
              </a:lnSpc>
            </a:pPr>
            <a:r>
              <a:rPr lang="ru-RU" sz="2000" b="1" dirty="0" smtClean="0">
                <a:solidFill>
                  <a:srgbClr val="C00000"/>
                </a:solidFill>
                <a:latin typeface="Arial Narrow" pitchFamily="34" charset="0"/>
              </a:rPr>
              <a:t>К техническим средствам безопасности ВДГО следует отнести:</a:t>
            </a:r>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16387"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16388"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16389" name="Прямоугольник 73"/>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60" name="TextBox 59"/>
          <p:cNvSpPr txBox="1"/>
          <p:nvPr/>
        </p:nvSpPr>
        <p:spPr>
          <a:xfrm>
            <a:off x="1571604" y="0"/>
            <a:ext cx="7358114" cy="584775"/>
          </a:xfrm>
          <a:prstGeom prst="rect">
            <a:avLst/>
          </a:prstGeom>
          <a:noFill/>
        </p:spPr>
        <p:txBody>
          <a:bodyPr>
            <a:spAutoFit/>
          </a:bodyPr>
          <a:lstStyle/>
          <a:p>
            <a:pPr algn="r" fontAlgn="auto">
              <a:spcBef>
                <a:spcPts val="0"/>
              </a:spcBef>
              <a:spcAft>
                <a:spcPts val="0"/>
              </a:spcAft>
              <a:defRPr/>
            </a:pPr>
            <a:r>
              <a:rPr lang="ru-RU"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cs typeface="Arial" pitchFamily="34" charset="0"/>
              </a:rPr>
              <a:t>Системы контроля загазованности</a:t>
            </a:r>
            <a:endParaRPr lang="ru-RU"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cs typeface="Arial" pitchFamily="34" charset="0"/>
            </a:endParaRPr>
          </a:p>
        </p:txBody>
      </p:sp>
      <p:sp>
        <p:nvSpPr>
          <p:cNvPr id="7" name="Прямоугольник 6"/>
          <p:cNvSpPr/>
          <p:nvPr/>
        </p:nvSpPr>
        <p:spPr>
          <a:xfrm>
            <a:off x="142844" y="1643050"/>
            <a:ext cx="8358246" cy="928679"/>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nSpc>
                <a:spcPct val="150000"/>
              </a:lnSpc>
            </a:pPr>
            <a:r>
              <a:rPr lang="ru-RU" sz="2000" b="1" dirty="0" smtClean="0">
                <a:solidFill>
                  <a:srgbClr val="C00000"/>
                </a:solidFill>
                <a:latin typeface="Arial Narrow" pitchFamily="34" charset="0"/>
              </a:rPr>
              <a:t>Система  контроля загазованности включает в себя датчики (сигнализаторы загазованности) сблокированные с электромагнитным клапаном</a:t>
            </a:r>
          </a:p>
        </p:txBody>
      </p:sp>
      <p:sp>
        <p:nvSpPr>
          <p:cNvPr id="8" name="Прямоугольник 7"/>
          <p:cNvSpPr/>
          <p:nvPr/>
        </p:nvSpPr>
        <p:spPr>
          <a:xfrm>
            <a:off x="214282" y="3500438"/>
            <a:ext cx="8143964" cy="1857388"/>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nSpc>
                <a:spcPct val="150000"/>
              </a:lnSpc>
            </a:pPr>
            <a:r>
              <a:rPr lang="ru-RU" sz="2000" b="1" dirty="0" smtClean="0">
                <a:solidFill>
                  <a:srgbClr val="C00000"/>
                </a:solidFill>
                <a:latin typeface="Arial Narrow" pitchFamily="34" charset="0"/>
              </a:rPr>
              <a:t>Сигнализаторы загазованности устанавливаются  как для контроля  нижнего концентрационного предела  распространения пламени (НКПРП) в газифицируемом помещении  (по метану) так и по контролю за превышением ПДК  угарного газа (СО)  в воздухе помещения </a:t>
            </a:r>
          </a:p>
        </p:txBody>
      </p:sp>
    </p:spTree>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4099"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4100"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4101" name="Прямоугольник 6"/>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8" name="TextBox 7"/>
          <p:cNvSpPr txBox="1"/>
          <p:nvPr/>
        </p:nvSpPr>
        <p:spPr>
          <a:xfrm>
            <a:off x="1857356" y="71414"/>
            <a:ext cx="7000924" cy="553998"/>
          </a:xfrm>
          <a:prstGeom prst="rect">
            <a:avLst/>
          </a:prstGeom>
          <a:noFill/>
        </p:spPr>
        <p:txBody>
          <a:bodyPr>
            <a:spAutoFit/>
          </a:bodyPr>
          <a:lstStyle/>
          <a:p>
            <a:pPr algn="r" fontAlgn="auto">
              <a:spcBef>
                <a:spcPts val="0"/>
              </a:spcBef>
              <a:spcAft>
                <a:spcPts val="0"/>
              </a:spcAft>
              <a:defRPr/>
            </a:pPr>
            <a:r>
              <a:rPr lang="ru-RU" sz="3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Системы контроля загазованности</a:t>
            </a:r>
            <a:endParaRPr lang="ru-RU" sz="3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7410" name="Picture 2" descr="L:\ДОКУМЕНТЫ\Алла\1\1 003.GIF"/>
          <p:cNvPicPr>
            <a:picLocks noChangeAspect="1" noChangeArrowheads="1"/>
          </p:cNvPicPr>
          <p:nvPr/>
        </p:nvPicPr>
        <p:blipFill>
          <a:blip r:embed="rId6" cstate="print"/>
          <a:srcRect/>
          <a:stretch>
            <a:fillRect/>
          </a:stretch>
        </p:blipFill>
        <p:spPr bwMode="auto">
          <a:xfrm>
            <a:off x="285720" y="1285860"/>
            <a:ext cx="4000496" cy="4839344"/>
          </a:xfrm>
          <a:prstGeom prst="rect">
            <a:avLst/>
          </a:prstGeom>
          <a:noFill/>
        </p:spPr>
      </p:pic>
      <p:pic>
        <p:nvPicPr>
          <p:cNvPr id="9" name="Picture 2" descr="L:\ДОКУМЕНТЫ\Алла\1\1 004.GIF"/>
          <p:cNvPicPr>
            <a:picLocks noChangeAspect="1" noChangeArrowheads="1"/>
          </p:cNvPicPr>
          <p:nvPr/>
        </p:nvPicPr>
        <p:blipFill>
          <a:blip r:embed="rId7" cstate="print"/>
          <a:srcRect/>
          <a:stretch>
            <a:fillRect/>
          </a:stretch>
        </p:blipFill>
        <p:spPr bwMode="auto">
          <a:xfrm>
            <a:off x="4929190" y="1142984"/>
            <a:ext cx="3643338" cy="5020083"/>
          </a:xfrm>
          <a:prstGeom prst="rect">
            <a:avLst/>
          </a:prstGeom>
          <a:noFill/>
        </p:spPr>
      </p:pic>
    </p:spTree>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4099"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4100"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4101" name="Прямоугольник 6"/>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8" name="TextBox 7"/>
          <p:cNvSpPr txBox="1"/>
          <p:nvPr/>
        </p:nvSpPr>
        <p:spPr>
          <a:xfrm>
            <a:off x="1857356" y="71414"/>
            <a:ext cx="7000924" cy="553998"/>
          </a:xfrm>
          <a:prstGeom prst="rect">
            <a:avLst/>
          </a:prstGeom>
          <a:noFill/>
        </p:spPr>
        <p:txBody>
          <a:bodyPr>
            <a:spAutoFit/>
          </a:bodyPr>
          <a:lstStyle/>
          <a:p>
            <a:pPr algn="r" fontAlgn="auto">
              <a:spcBef>
                <a:spcPts val="0"/>
              </a:spcBef>
              <a:spcAft>
                <a:spcPts val="0"/>
              </a:spcAft>
              <a:defRPr/>
            </a:pPr>
            <a:r>
              <a:rPr lang="ru-RU" sz="3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Виды электромагнитных клапанов</a:t>
            </a:r>
            <a:endParaRPr lang="ru-RU" sz="3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38916" name="Picture 4" descr="L:\ДОКУМЕНТЫ\Алла\1\1 005.GIF"/>
          <p:cNvPicPr>
            <a:picLocks noChangeAspect="1" noChangeArrowheads="1"/>
          </p:cNvPicPr>
          <p:nvPr/>
        </p:nvPicPr>
        <p:blipFill>
          <a:blip r:embed="rId6" cstate="print"/>
          <a:srcRect/>
          <a:stretch>
            <a:fillRect/>
          </a:stretch>
        </p:blipFill>
        <p:spPr bwMode="auto">
          <a:xfrm>
            <a:off x="1928794" y="1162050"/>
            <a:ext cx="4133850" cy="5695950"/>
          </a:xfrm>
          <a:prstGeom prst="rect">
            <a:avLst/>
          </a:prstGeom>
          <a:noFill/>
        </p:spPr>
      </p:pic>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4099"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4100"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4101" name="Прямоугольник 6"/>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8" name="TextBox 7"/>
          <p:cNvSpPr txBox="1"/>
          <p:nvPr/>
        </p:nvSpPr>
        <p:spPr>
          <a:xfrm>
            <a:off x="1857356" y="71414"/>
            <a:ext cx="7000924" cy="553998"/>
          </a:xfrm>
          <a:prstGeom prst="rect">
            <a:avLst/>
          </a:prstGeom>
          <a:noFill/>
        </p:spPr>
        <p:txBody>
          <a:bodyPr>
            <a:spAutoFit/>
          </a:bodyPr>
          <a:lstStyle/>
          <a:p>
            <a:pPr algn="r" fontAlgn="auto">
              <a:spcBef>
                <a:spcPts val="0"/>
              </a:spcBef>
              <a:spcAft>
                <a:spcPts val="0"/>
              </a:spcAft>
              <a:defRPr/>
            </a:pPr>
            <a:r>
              <a:rPr lang="ru-RU" sz="3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Типы кухонь</a:t>
            </a:r>
            <a:endParaRPr lang="ru-RU" sz="3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5364" name="Picture 4" descr="L:\ДОКУМЕНТЫ\Алла\1\1 008.GIF"/>
          <p:cNvPicPr>
            <a:picLocks noChangeAspect="1" noChangeArrowheads="1"/>
          </p:cNvPicPr>
          <p:nvPr/>
        </p:nvPicPr>
        <p:blipFill>
          <a:blip r:embed="rId6" cstate="print"/>
          <a:srcRect/>
          <a:stretch>
            <a:fillRect/>
          </a:stretch>
        </p:blipFill>
        <p:spPr bwMode="auto">
          <a:xfrm>
            <a:off x="142844" y="1214422"/>
            <a:ext cx="4962273" cy="3571900"/>
          </a:xfrm>
          <a:prstGeom prst="rect">
            <a:avLst/>
          </a:prstGeom>
          <a:noFill/>
        </p:spPr>
      </p:pic>
      <p:pic>
        <p:nvPicPr>
          <p:cNvPr id="10" name="Picture 4" descr="L:\ДОКУМЕНТЫ\Алла\1\1 007.GIF"/>
          <p:cNvPicPr>
            <a:picLocks noChangeAspect="1" noChangeArrowheads="1"/>
          </p:cNvPicPr>
          <p:nvPr/>
        </p:nvPicPr>
        <p:blipFill>
          <a:blip r:embed="rId7" cstate="print"/>
          <a:srcRect/>
          <a:stretch>
            <a:fillRect/>
          </a:stretch>
        </p:blipFill>
        <p:spPr bwMode="auto">
          <a:xfrm>
            <a:off x="4857752" y="1142984"/>
            <a:ext cx="3571900" cy="4921650"/>
          </a:xfrm>
          <a:prstGeom prst="rect">
            <a:avLst/>
          </a:prstGeom>
          <a:noFill/>
        </p:spPr>
      </p:pic>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C:\Documents and Settings\Синдянова\Рабочий стол\Рисунок4.wmf"/>
          <p:cNvPicPr>
            <a:picLocks noChangeAspect="1" noChangeArrowheads="1"/>
          </p:cNvPicPr>
          <p:nvPr/>
        </p:nvPicPr>
        <p:blipFill>
          <a:blip r:embed="rId3" cstate="print"/>
          <a:srcRect/>
          <a:stretch>
            <a:fillRect/>
          </a:stretch>
        </p:blipFill>
        <p:spPr bwMode="auto">
          <a:xfrm>
            <a:off x="8653463" y="0"/>
            <a:ext cx="490537" cy="6858000"/>
          </a:xfrm>
          <a:prstGeom prst="rect">
            <a:avLst/>
          </a:prstGeom>
          <a:noFill/>
          <a:ln w="9525">
            <a:noFill/>
            <a:miter lim="800000"/>
            <a:headEnd/>
            <a:tailEnd/>
          </a:ln>
        </p:spPr>
      </p:pic>
      <p:pic>
        <p:nvPicPr>
          <p:cNvPr id="4099" name="Picture 6" descr="C:\Documents and Settings\Синдянова\Рабочий стол\Рисунок8.wmf"/>
          <p:cNvPicPr>
            <a:picLocks noChangeAspect="1" noChangeArrowheads="1"/>
          </p:cNvPicPr>
          <p:nvPr/>
        </p:nvPicPr>
        <p:blipFill>
          <a:blip r:embed="rId4" cstate="print"/>
          <a:srcRect/>
          <a:stretch>
            <a:fillRect/>
          </a:stretch>
        </p:blipFill>
        <p:spPr bwMode="auto">
          <a:xfrm>
            <a:off x="0" y="0"/>
            <a:ext cx="9072563" cy="971550"/>
          </a:xfrm>
          <a:prstGeom prst="rect">
            <a:avLst/>
          </a:prstGeom>
          <a:noFill/>
          <a:ln w="9525">
            <a:noFill/>
            <a:miter lim="800000"/>
            <a:headEnd/>
            <a:tailEnd/>
          </a:ln>
        </p:spPr>
      </p:pic>
      <p:pic>
        <p:nvPicPr>
          <p:cNvPr id="4100" name="Picture 7" descr="C:\Documents and Settings\Синдянова\Рабочий стол\Рисунок6.wmf"/>
          <p:cNvPicPr>
            <a:picLocks noChangeAspect="1" noChangeArrowheads="1"/>
          </p:cNvPicPr>
          <p:nvPr/>
        </p:nvPicPr>
        <p:blipFill>
          <a:blip r:embed="rId5" cstate="print"/>
          <a:srcRect/>
          <a:stretch>
            <a:fillRect/>
          </a:stretch>
        </p:blipFill>
        <p:spPr bwMode="auto">
          <a:xfrm>
            <a:off x="214313" y="101600"/>
            <a:ext cx="1928812" cy="746125"/>
          </a:xfrm>
          <a:prstGeom prst="rect">
            <a:avLst/>
          </a:prstGeom>
          <a:noFill/>
          <a:ln w="9525">
            <a:noFill/>
            <a:miter lim="800000"/>
            <a:headEnd/>
            <a:tailEnd/>
          </a:ln>
        </p:spPr>
      </p:pic>
      <p:sp>
        <p:nvSpPr>
          <p:cNvPr id="4101" name="Прямоугольник 6"/>
          <p:cNvSpPr>
            <a:spLocks noChangeArrowheads="1"/>
          </p:cNvSpPr>
          <p:nvPr/>
        </p:nvSpPr>
        <p:spPr bwMode="auto">
          <a:xfrm>
            <a:off x="7572375" y="6215063"/>
            <a:ext cx="1352550" cy="369887"/>
          </a:xfrm>
          <a:prstGeom prst="rect">
            <a:avLst/>
          </a:prstGeom>
          <a:noFill/>
          <a:ln w="9525">
            <a:noFill/>
            <a:miter lim="800000"/>
            <a:headEnd/>
            <a:tailEnd/>
          </a:ln>
        </p:spPr>
        <p:txBody>
          <a:bodyPr wrap="none">
            <a:spAutoFit/>
          </a:bodyPr>
          <a:lstStyle/>
          <a:p>
            <a:r>
              <a:rPr lang="en-US">
                <a:solidFill>
                  <a:srgbClr val="00477F"/>
                </a:solidFill>
                <a:latin typeface="Arial Narrow" pitchFamily="34" charset="0"/>
              </a:rPr>
              <a:t>www.niigaz.ru</a:t>
            </a:r>
            <a:endParaRPr lang="ru-RU">
              <a:solidFill>
                <a:srgbClr val="00477F"/>
              </a:solidFill>
              <a:latin typeface="Arial Narrow" pitchFamily="34" charset="0"/>
            </a:endParaRPr>
          </a:p>
        </p:txBody>
      </p:sp>
      <p:sp>
        <p:nvSpPr>
          <p:cNvPr id="8" name="TextBox 7"/>
          <p:cNvSpPr txBox="1"/>
          <p:nvPr/>
        </p:nvSpPr>
        <p:spPr>
          <a:xfrm>
            <a:off x="1857356" y="71414"/>
            <a:ext cx="7000924" cy="553998"/>
          </a:xfrm>
          <a:prstGeom prst="rect">
            <a:avLst/>
          </a:prstGeom>
          <a:noFill/>
        </p:spPr>
        <p:txBody>
          <a:bodyPr>
            <a:spAutoFit/>
          </a:bodyPr>
          <a:lstStyle/>
          <a:p>
            <a:pPr algn="r" fontAlgn="auto">
              <a:spcBef>
                <a:spcPts val="0"/>
              </a:spcBef>
              <a:spcAft>
                <a:spcPts val="0"/>
              </a:spcAft>
              <a:defRPr/>
            </a:pPr>
            <a:r>
              <a:rPr lang="ru-RU" sz="30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Термозапорные</a:t>
            </a:r>
            <a:r>
              <a:rPr lang="ru-RU" sz="3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rPr>
              <a:t> клапаны</a:t>
            </a:r>
            <a:endParaRPr lang="ru-RU" sz="3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9218" name="Picture 2" descr="http://im7-tub-ru.yandex.net/i?id=75264288-23-72&amp;n=21">
            <a:hlinkClick r:id="rId6"/>
          </p:cNvPr>
          <p:cNvPicPr>
            <a:picLocks noChangeAspect="1" noChangeArrowheads="1"/>
          </p:cNvPicPr>
          <p:nvPr/>
        </p:nvPicPr>
        <p:blipFill>
          <a:blip r:embed="rId7" cstate="print"/>
          <a:srcRect/>
          <a:stretch>
            <a:fillRect/>
          </a:stretch>
        </p:blipFill>
        <p:spPr bwMode="auto">
          <a:xfrm>
            <a:off x="785786" y="1643050"/>
            <a:ext cx="1905000" cy="1428750"/>
          </a:xfrm>
          <a:prstGeom prst="rect">
            <a:avLst/>
          </a:prstGeom>
          <a:noFill/>
        </p:spPr>
      </p:pic>
      <p:pic>
        <p:nvPicPr>
          <p:cNvPr id="9220" name="Picture 4" descr="http://www.biodos.ru/biouserimages/33457/ad_94793_image.jpg"/>
          <p:cNvPicPr>
            <a:picLocks noChangeAspect="1" noChangeArrowheads="1"/>
          </p:cNvPicPr>
          <p:nvPr/>
        </p:nvPicPr>
        <p:blipFill>
          <a:blip r:embed="rId8" cstate="print"/>
          <a:srcRect/>
          <a:stretch>
            <a:fillRect/>
          </a:stretch>
        </p:blipFill>
        <p:spPr bwMode="auto">
          <a:xfrm>
            <a:off x="4857752" y="1285860"/>
            <a:ext cx="2924175" cy="4572000"/>
          </a:xfrm>
          <a:prstGeom prst="rect">
            <a:avLst/>
          </a:prstGeom>
          <a:noFill/>
        </p:spPr>
      </p:pic>
      <p:pic>
        <p:nvPicPr>
          <p:cNvPr id="9222" name="Picture 6" descr="http://im3-tub-ru.yandex.net/i?id=136210197-21-72&amp;n=21">
            <a:hlinkClick r:id="rId9"/>
          </p:cNvPr>
          <p:cNvPicPr>
            <a:picLocks noChangeAspect="1" noChangeArrowheads="1"/>
          </p:cNvPicPr>
          <p:nvPr/>
        </p:nvPicPr>
        <p:blipFill>
          <a:blip r:embed="rId10" cstate="print"/>
          <a:srcRect/>
          <a:stretch>
            <a:fillRect/>
          </a:stretch>
        </p:blipFill>
        <p:spPr bwMode="auto">
          <a:xfrm>
            <a:off x="642910" y="4071942"/>
            <a:ext cx="1990725" cy="1428750"/>
          </a:xfrm>
          <a:prstGeom prst="rect">
            <a:avLst/>
          </a:prstGeom>
          <a:noFill/>
        </p:spPr>
      </p:pic>
    </p:spTree>
  </p:cSld>
  <p:clrMapOvr>
    <a:masterClrMapping/>
  </p:clrMapOvr>
  <p:transition>
    <p:cut/>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6457</TotalTime>
  <Words>1057</Words>
  <Application>Microsoft Office PowerPoint</Application>
  <PresentationFormat>Экран (4:3)</PresentationFormat>
  <Paragraphs>100</Paragraphs>
  <Slides>11</Slides>
  <Notes>11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Струкова</cp:lastModifiedBy>
  <cp:revision>875</cp:revision>
  <dcterms:modified xsi:type="dcterms:W3CDTF">2013-03-25T12:21:46Z</dcterms:modified>
</cp:coreProperties>
</file>