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305" r:id="rId3"/>
    <p:sldId id="443" r:id="rId4"/>
    <p:sldId id="447" r:id="rId5"/>
    <p:sldId id="457" r:id="rId6"/>
    <p:sldId id="458" r:id="rId7"/>
    <p:sldId id="459" r:id="rId8"/>
    <p:sldId id="460" r:id="rId9"/>
    <p:sldId id="461" r:id="rId10"/>
    <p:sldId id="462" r:id="rId11"/>
    <p:sldId id="463" r:id="rId12"/>
    <p:sldId id="464" r:id="rId13"/>
    <p:sldId id="465" r:id="rId14"/>
    <p:sldId id="466" r:id="rId15"/>
    <p:sldId id="467" r:id="rId16"/>
    <p:sldId id="468" r:id="rId17"/>
    <p:sldId id="469" r:id="rId18"/>
    <p:sldId id="470" r:id="rId19"/>
    <p:sldId id="471" r:id="rId20"/>
    <p:sldId id="472" r:id="rId21"/>
    <p:sldId id="473" r:id="rId22"/>
    <p:sldId id="474" r:id="rId23"/>
    <p:sldId id="475" r:id="rId24"/>
    <p:sldId id="476" r:id="rId25"/>
    <p:sldId id="477" r:id="rId26"/>
    <p:sldId id="478" r:id="rId27"/>
    <p:sldId id="479" r:id="rId28"/>
  </p:sldIdLst>
  <p:sldSz cx="10693400" cy="7561263"/>
  <p:notesSz cx="6834188" cy="9979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519113" indent="-6191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041400" indent="-1270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62100" indent="-1905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84388" indent="-255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66"/>
    <a:srgbClr val="993300"/>
    <a:srgbClr val="006600"/>
    <a:srgbClr val="660033"/>
    <a:srgbClr val="FF0000"/>
    <a:srgbClr val="A50021"/>
    <a:srgbClr val="006666"/>
    <a:srgbClr val="0033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617" autoAdjust="0"/>
    <p:restoredTop sz="99824" autoAdjust="0"/>
  </p:normalViewPr>
  <p:slideViewPr>
    <p:cSldViewPr>
      <p:cViewPr varScale="1">
        <p:scale>
          <a:sx n="66" d="100"/>
          <a:sy n="66" d="100"/>
        </p:scale>
        <p:origin x="-1350" y="-108"/>
      </p:cViewPr>
      <p:guideLst>
        <p:guide orient="horz" pos="2382"/>
        <p:guide pos="3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469"/>
    </p:cViewPr>
  </p:sorterViewPr>
  <p:notesViewPr>
    <p:cSldViewPr>
      <p:cViewPr varScale="1">
        <p:scale>
          <a:sx n="52" d="100"/>
          <a:sy n="52" d="100"/>
        </p:scale>
        <p:origin x="-1902" y="-84"/>
      </p:cViewPr>
      <p:guideLst>
        <p:guide orient="horz" pos="3143"/>
        <p:guide pos="215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2275" cy="500063"/>
          </a:xfrm>
          <a:prstGeom prst="rect">
            <a:avLst/>
          </a:prstGeom>
        </p:spPr>
        <p:txBody>
          <a:bodyPr vert="horz" lIns="91925" tIns="45962" rIns="91925" bIns="45962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70325" y="0"/>
            <a:ext cx="2962275" cy="500063"/>
          </a:xfrm>
          <a:prstGeom prst="rect">
            <a:avLst/>
          </a:prstGeom>
        </p:spPr>
        <p:txBody>
          <a:bodyPr vert="horz" lIns="91925" tIns="45962" rIns="91925" bIns="45962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C526D0B-E17A-402B-9A40-363928EF9656}" type="datetimeFigureOut">
              <a:rPr lang="ru-RU"/>
              <a:pPr>
                <a:defRPr/>
              </a:pPr>
              <a:t>29.02.2012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71525" y="747713"/>
            <a:ext cx="5291138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25" tIns="45962" rIns="91925" bIns="45962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2625" y="4740275"/>
            <a:ext cx="5468938" cy="4491038"/>
          </a:xfrm>
          <a:prstGeom prst="rect">
            <a:avLst/>
          </a:prstGeom>
        </p:spPr>
        <p:txBody>
          <a:bodyPr vert="horz" lIns="91925" tIns="45962" rIns="91925" bIns="45962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77375"/>
            <a:ext cx="2962275" cy="500063"/>
          </a:xfrm>
          <a:prstGeom prst="rect">
            <a:avLst/>
          </a:prstGeom>
        </p:spPr>
        <p:txBody>
          <a:bodyPr vert="horz" lIns="91925" tIns="45962" rIns="91925" bIns="45962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70325" y="9477375"/>
            <a:ext cx="2962275" cy="500063"/>
          </a:xfrm>
          <a:prstGeom prst="rect">
            <a:avLst/>
          </a:prstGeom>
        </p:spPr>
        <p:txBody>
          <a:bodyPr vert="horz" lIns="91925" tIns="45962" rIns="91925" bIns="45962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6B60356-C1DD-43C2-96F7-FBC0EFC116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16" algn="l" defTabSz="9142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60" algn="l" defTabSz="9142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04" algn="l" defTabSz="9142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47" algn="l" defTabSz="9142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390A596-B0F4-4E35-AC6F-A56A84EAD3A9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2005" y="2348894"/>
            <a:ext cx="9089390" cy="162077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4010" y="4284717"/>
            <a:ext cx="7485380" cy="1932323"/>
          </a:xfrm>
        </p:spPr>
        <p:txBody>
          <a:bodyPr/>
          <a:lstStyle>
            <a:lvl1pPr marL="0" indent="0" algn="ctr">
              <a:buNone/>
              <a:defRPr/>
            </a:lvl1pPr>
            <a:lvl2pPr marL="521464" indent="0" algn="ctr">
              <a:buNone/>
              <a:defRPr/>
            </a:lvl2pPr>
            <a:lvl3pPr marL="1042926" indent="0" algn="ctr">
              <a:buNone/>
              <a:defRPr/>
            </a:lvl3pPr>
            <a:lvl4pPr marL="1564390" indent="0" algn="ctr">
              <a:buNone/>
              <a:defRPr/>
            </a:lvl4pPr>
            <a:lvl5pPr marL="2085854" indent="0" algn="ctr">
              <a:buNone/>
              <a:defRPr/>
            </a:lvl5pPr>
            <a:lvl6pPr marL="2607317" indent="0" algn="ctr">
              <a:buNone/>
              <a:defRPr/>
            </a:lvl6pPr>
            <a:lvl7pPr marL="3128781" indent="0" algn="ctr">
              <a:buNone/>
              <a:defRPr/>
            </a:lvl7pPr>
            <a:lvl8pPr marL="3650243" indent="0" algn="ctr">
              <a:buNone/>
              <a:defRPr/>
            </a:lvl8pPr>
            <a:lvl9pPr marL="4171707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66D14-FF97-43B3-A6F2-3437ADFB35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E04B4-C39B-47C0-90B7-F92CF8BA9B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05" y="4858812"/>
            <a:ext cx="9089390" cy="1501752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/>
            </a:lvl1pPr>
            <a:lvl2pPr marL="521464" indent="0">
              <a:buNone/>
              <a:defRPr sz="2100"/>
            </a:lvl2pPr>
            <a:lvl3pPr marL="1042926" indent="0">
              <a:buNone/>
              <a:defRPr sz="1800"/>
            </a:lvl3pPr>
            <a:lvl4pPr marL="1564390" indent="0">
              <a:buNone/>
              <a:defRPr sz="1600"/>
            </a:lvl4pPr>
            <a:lvl5pPr marL="2085854" indent="0">
              <a:buNone/>
              <a:defRPr sz="1600"/>
            </a:lvl5pPr>
            <a:lvl6pPr marL="2607317" indent="0">
              <a:buNone/>
              <a:defRPr sz="1600"/>
            </a:lvl6pPr>
            <a:lvl7pPr marL="3128781" indent="0">
              <a:buNone/>
              <a:defRPr sz="1600"/>
            </a:lvl7pPr>
            <a:lvl8pPr marL="3650243" indent="0">
              <a:buNone/>
              <a:defRPr sz="1600"/>
            </a:lvl8pPr>
            <a:lvl9pPr marL="4171707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E816E-C79B-4D0D-92AA-21838C285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35812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2A04-F40A-4FBE-907B-6DBD15F76F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692534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64" indent="0">
              <a:buNone/>
              <a:defRPr sz="2300" b="1"/>
            </a:lvl2pPr>
            <a:lvl3pPr marL="1042926" indent="0">
              <a:buNone/>
              <a:defRPr sz="2100" b="1"/>
            </a:lvl3pPr>
            <a:lvl4pPr marL="1564390" indent="0">
              <a:buNone/>
              <a:defRPr sz="1800" b="1"/>
            </a:lvl4pPr>
            <a:lvl5pPr marL="2085854" indent="0">
              <a:buNone/>
              <a:defRPr sz="1800" b="1"/>
            </a:lvl5pPr>
            <a:lvl6pPr marL="2607317" indent="0">
              <a:buNone/>
              <a:defRPr sz="1800" b="1"/>
            </a:lvl6pPr>
            <a:lvl7pPr marL="3128781" indent="0">
              <a:buNone/>
              <a:defRPr sz="1800" b="1"/>
            </a:lvl7pPr>
            <a:lvl8pPr marL="3650243" indent="0">
              <a:buNone/>
              <a:defRPr sz="1800" b="1"/>
            </a:lvl8pPr>
            <a:lvl9pPr marL="4171707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101" y="1692534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64" indent="0">
              <a:buNone/>
              <a:defRPr sz="2300" b="1"/>
            </a:lvl2pPr>
            <a:lvl3pPr marL="1042926" indent="0">
              <a:buNone/>
              <a:defRPr sz="2100" b="1"/>
            </a:lvl3pPr>
            <a:lvl4pPr marL="1564390" indent="0">
              <a:buNone/>
              <a:defRPr sz="1800" b="1"/>
            </a:lvl4pPr>
            <a:lvl5pPr marL="2085854" indent="0">
              <a:buNone/>
              <a:defRPr sz="1800" b="1"/>
            </a:lvl5pPr>
            <a:lvl6pPr marL="2607317" indent="0">
              <a:buNone/>
              <a:defRPr sz="1800" b="1"/>
            </a:lvl6pPr>
            <a:lvl7pPr marL="3128781" indent="0">
              <a:buNone/>
              <a:defRPr sz="1800" b="1"/>
            </a:lvl7pPr>
            <a:lvl8pPr marL="3650243" indent="0">
              <a:buNone/>
              <a:defRPr sz="1800" b="1"/>
            </a:lvl8pPr>
            <a:lvl9pPr marL="4171707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2101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CE7D7-27C4-4129-AD4F-3F55781692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04EC5-5193-46A6-BD93-78BB51268B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04278-09B1-4BB0-B0F7-24F8935C48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2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672" y="1582266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464" indent="0">
              <a:buNone/>
              <a:defRPr sz="1400"/>
            </a:lvl2pPr>
            <a:lvl3pPr marL="1042926" indent="0">
              <a:buNone/>
              <a:defRPr sz="1100"/>
            </a:lvl3pPr>
            <a:lvl4pPr marL="1564390" indent="0">
              <a:buNone/>
              <a:defRPr sz="1000"/>
            </a:lvl4pPr>
            <a:lvl5pPr marL="2085854" indent="0">
              <a:buNone/>
              <a:defRPr sz="1000"/>
            </a:lvl5pPr>
            <a:lvl6pPr marL="2607317" indent="0">
              <a:buNone/>
              <a:defRPr sz="1000"/>
            </a:lvl6pPr>
            <a:lvl7pPr marL="3128781" indent="0">
              <a:buNone/>
              <a:defRPr sz="1000"/>
            </a:lvl7pPr>
            <a:lvl8pPr marL="3650243" indent="0">
              <a:buNone/>
              <a:defRPr sz="1000"/>
            </a:lvl8pPr>
            <a:lvl9pPr marL="4171707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3117B-025B-4628-A431-8430FFDB8B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464" indent="0">
              <a:buNone/>
              <a:defRPr sz="3200"/>
            </a:lvl2pPr>
            <a:lvl3pPr marL="1042926" indent="0">
              <a:buNone/>
              <a:defRPr sz="2700"/>
            </a:lvl3pPr>
            <a:lvl4pPr marL="1564390" indent="0">
              <a:buNone/>
              <a:defRPr sz="2300"/>
            </a:lvl4pPr>
            <a:lvl5pPr marL="2085854" indent="0">
              <a:buNone/>
              <a:defRPr sz="2300"/>
            </a:lvl5pPr>
            <a:lvl6pPr marL="2607317" indent="0">
              <a:buNone/>
              <a:defRPr sz="2300"/>
            </a:lvl6pPr>
            <a:lvl7pPr marL="3128781" indent="0">
              <a:buNone/>
              <a:defRPr sz="2300"/>
            </a:lvl7pPr>
            <a:lvl8pPr marL="3650243" indent="0">
              <a:buNone/>
              <a:defRPr sz="2300"/>
            </a:lvl8pPr>
            <a:lvl9pPr marL="4171707" indent="0">
              <a:buNone/>
              <a:defRPr sz="23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9"/>
          </a:xfrm>
        </p:spPr>
        <p:txBody>
          <a:bodyPr/>
          <a:lstStyle>
            <a:lvl1pPr marL="0" indent="0">
              <a:buNone/>
              <a:defRPr sz="1600"/>
            </a:lvl1pPr>
            <a:lvl2pPr marL="521464" indent="0">
              <a:buNone/>
              <a:defRPr sz="1400"/>
            </a:lvl2pPr>
            <a:lvl3pPr marL="1042926" indent="0">
              <a:buNone/>
              <a:defRPr sz="1100"/>
            </a:lvl3pPr>
            <a:lvl4pPr marL="1564390" indent="0">
              <a:buNone/>
              <a:defRPr sz="1000"/>
            </a:lvl4pPr>
            <a:lvl5pPr marL="2085854" indent="0">
              <a:buNone/>
              <a:defRPr sz="1000"/>
            </a:lvl5pPr>
            <a:lvl6pPr marL="2607317" indent="0">
              <a:buNone/>
              <a:defRPr sz="1000"/>
            </a:lvl6pPr>
            <a:lvl7pPr marL="3128781" indent="0">
              <a:buNone/>
              <a:defRPr sz="1000"/>
            </a:lvl7pPr>
            <a:lvl8pPr marL="3650243" indent="0">
              <a:buNone/>
              <a:defRPr sz="1000"/>
            </a:lvl8pPr>
            <a:lvl9pPr marL="4171707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CBF2F-D90B-437C-8CCE-6BB1C1F42A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3CA9B-D7E5-45FD-AA2F-DA9344BD8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2715" y="302803"/>
            <a:ext cx="2406015" cy="64515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0" y="302803"/>
            <a:ext cx="7039822" cy="64515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B96C6-C443-4603-B0BA-B21C824039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534670" y="302803"/>
            <a:ext cx="9624060" cy="64515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6FEAF-8091-434D-BAA5-0E38BB979D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435812" y="1764295"/>
            <a:ext cx="4722918" cy="241015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435812" y="4342477"/>
            <a:ext cx="4722918" cy="24119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580B0-2591-4850-8D10-45D4D18F02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294" tIns="52146" rIns="104294" bIns="5214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4988" y="1763713"/>
            <a:ext cx="9623425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294" tIns="52146" rIns="104294" bIns="521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988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294" tIns="52146" rIns="104294" bIns="52146" numCol="1" anchor="t" anchorCtr="0" compatLnSpc="1">
            <a:prstTxWarp prst="textNoShape">
              <a:avLst/>
            </a:prstTxWarp>
          </a:bodyPr>
          <a:lstStyle>
            <a:lvl1pPr>
              <a:defRPr sz="16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2838" y="6884988"/>
            <a:ext cx="338772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294" tIns="52146" rIns="104294" bIns="52146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2863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294" tIns="52146" rIns="104294" bIns="52146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</a:defRPr>
            </a:lvl1pPr>
          </a:lstStyle>
          <a:p>
            <a:pPr>
              <a:defRPr/>
            </a:pPr>
            <a:fld id="{AB572843-A50B-4DE4-85BF-C5FEBE35BF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 advClick="0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5pPr>
      <a:lvl6pPr marL="52146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6pPr>
      <a:lvl7pPr marL="1042926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7pPr>
      <a:lvl8pPr marL="156439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8pPr>
      <a:lvl9pPr marL="208585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9pPr>
    </p:titleStyle>
    <p:bodyStyle>
      <a:lvl1pPr marL="388938" indent="-388938" algn="l" rtl="0" eaLnBrk="0" fontAlgn="base" hangingPunct="0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44550" indent="-323850" algn="l" rtl="0" eaLnBrk="0" fontAlgn="base" hangingPunct="0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</a:defRPr>
      </a:lvl2pPr>
      <a:lvl3pPr marL="1301750" indent="-258763" algn="l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822450" indent="-258763" algn="l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4pPr>
      <a:lvl5pPr marL="2344738" indent="-258763" algn="l" rtl="0" eaLnBrk="0" fontAlgn="base" hangingPunct="0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5pPr>
      <a:lvl6pPr marL="2868049" indent="-26073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6pPr>
      <a:lvl7pPr marL="3389513" indent="-26073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7pPr>
      <a:lvl8pPr marL="3910975" indent="-26073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8pPr>
      <a:lvl9pPr marL="4432439" indent="-260732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464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926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390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854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317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781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243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707" algn="l" defTabSz="10429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2" descr="1 пустой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-6350"/>
            <a:ext cx="10688637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Рисунок 3" descr="лого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31888" y="1343025"/>
            <a:ext cx="701675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Box 7"/>
          <p:cNvSpPr txBox="1">
            <a:spLocks noChangeArrowheads="1"/>
          </p:cNvSpPr>
          <p:nvPr/>
        </p:nvSpPr>
        <p:spPr bwMode="auto">
          <a:xfrm>
            <a:off x="488916" y="1968148"/>
            <a:ext cx="9501254" cy="3798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b="1" dirty="0">
                <a:ln w="11430"/>
                <a:solidFill>
                  <a:srgbClr val="0033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Авторский надзор проектных организаций в процессе строительства (реконструкции) объектов капитального строительства.</a:t>
            </a:r>
          </a:p>
        </p:txBody>
      </p:sp>
      <p:sp>
        <p:nvSpPr>
          <p:cNvPr id="8197" name="TextBox 9"/>
          <p:cNvSpPr txBox="1">
            <a:spLocks noChangeArrowheads="1"/>
          </p:cNvSpPr>
          <p:nvPr/>
        </p:nvSpPr>
        <p:spPr bwMode="auto">
          <a:xfrm>
            <a:off x="346075" y="6067425"/>
            <a:ext cx="1000125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003366"/>
                </a:solidFill>
                <a:latin typeface="+mn-lt"/>
              </a:rPr>
              <a:t>Тимофеев Вячеслав Владимирович  - </a:t>
            </a:r>
            <a:r>
              <a:rPr lang="ru-RU" sz="2400" dirty="0">
                <a:solidFill>
                  <a:srgbClr val="003366"/>
                </a:solidFill>
                <a:latin typeface="+mn-lt"/>
              </a:rPr>
              <a:t>главный инженер проекта</a:t>
            </a:r>
          </a:p>
        </p:txBody>
      </p:sp>
      <p:sp>
        <p:nvSpPr>
          <p:cNvPr id="6" name="Rectangle 21"/>
          <p:cNvSpPr>
            <a:spLocks noChangeArrowheads="1"/>
          </p:cNvSpPr>
          <p:nvPr/>
        </p:nvSpPr>
        <p:spPr bwMode="auto">
          <a:xfrm>
            <a:off x="1489048" y="172599"/>
            <a:ext cx="8215369" cy="536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ru-RU" sz="2800" dirty="0">
                <a:ln w="50800"/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Тема и автор доклада 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917700" y="142875"/>
            <a:ext cx="76438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 anchor="ctr"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Нормативная документация</a:t>
            </a:r>
          </a:p>
        </p:txBody>
      </p:sp>
      <p:sp>
        <p:nvSpPr>
          <p:cNvPr id="4100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560050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lvl="1"/>
            <a:r>
              <a:rPr lang="ru-RU" sz="2400"/>
              <a:t>1. Федеральный закон "О промышленной безопасности опасных производственных объектов" от 21.07.1997 № 116-ФЗ.</a:t>
            </a:r>
          </a:p>
          <a:p>
            <a:pPr lvl="1"/>
            <a:endParaRPr lang="ru-RU" sz="2400"/>
          </a:p>
          <a:p>
            <a:pPr lvl="1"/>
            <a:r>
              <a:rPr lang="ru-RU" sz="2400"/>
              <a:t>2. Федеральный закон "Об архитектурной деятельности в Российской Федерации" от 17.11.1999 № 169-ФЗ.</a:t>
            </a:r>
          </a:p>
          <a:p>
            <a:pPr lvl="1"/>
            <a:endParaRPr lang="ru-RU" sz="2400"/>
          </a:p>
          <a:p>
            <a:pPr lvl="1"/>
            <a:r>
              <a:rPr lang="ru-RU" sz="2400"/>
              <a:t>3. Закон Российской Федерации от 09.07.1993 № 5351-1 "Об авторском нраве и смежных правах".</a:t>
            </a:r>
          </a:p>
          <a:p>
            <a:pPr lvl="1"/>
            <a:endParaRPr lang="ru-RU" sz="2400"/>
          </a:p>
          <a:p>
            <a:pPr lvl="1"/>
            <a:r>
              <a:rPr lang="ru-RU" sz="2400"/>
              <a:t>4. СП 1-110-99 «Авторский надзор за строительством зданий и сооружений».</a:t>
            </a:r>
          </a:p>
          <a:p>
            <a:pPr lvl="1"/>
            <a:r>
              <a:rPr lang="ru-RU" sz="2400"/>
              <a:t>5. Гражданский кодекс Российской Федерации (часть вторая) от 26.01.1996 № 14-ФЗ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Введение</a:t>
            </a:r>
          </a:p>
        </p:txBody>
      </p:sp>
      <p:sp>
        <p:nvSpPr>
          <p:cNvPr id="5124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144125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lvl="1"/>
            <a:endParaRPr lang="ru-RU" sz="2400"/>
          </a:p>
          <a:p>
            <a:pPr lvl="1"/>
            <a:endParaRPr lang="ru-RU" sz="2400"/>
          </a:p>
          <a:p>
            <a:pPr lvl="1"/>
            <a:r>
              <a:rPr lang="ru-RU" sz="2400"/>
              <a:t>В соответствии с положениями статьи 20 Федерального закона "Об архитектурной деятельности в Российской Федерации" от 17 ноября 1999 № 169-ФЗ Заказчик вправе не привлекать автора проекта к авторскому надзору за строительством. Вместе с тем, п. 3 статьи 8 Федерального закона "О промышленной безопасности опасных производственных объектов" от 21 июля 1997 № 116-ФЗ установлено, что "в процессе строительства, расширения, реконструкции, технического перевооружения, капитального ремонта, консервации и ликвидации опасного производственного объекта организации, разработавшие проектную документацию, в установленном порядке осуществляют авторский надзор ".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Определение</a:t>
            </a:r>
          </a:p>
        </p:txBody>
      </p:sp>
      <p:sp>
        <p:nvSpPr>
          <p:cNvPr id="6148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lvl="1"/>
            <a:endParaRPr lang="ru-RU" sz="2400"/>
          </a:p>
          <a:p>
            <a:pPr lvl="1"/>
            <a:endParaRPr lang="ru-RU" sz="2400"/>
          </a:p>
          <a:p>
            <a:endParaRPr lang="ru-RU" sz="2400"/>
          </a:p>
          <a:p>
            <a:endParaRPr lang="ru-RU" sz="2400"/>
          </a:p>
          <a:p>
            <a:r>
              <a:rPr lang="ru-RU" sz="2400"/>
              <a:t>Авторский надзор - один из видов услуг по надзору автора проекта и других разработчиков проектной документации (физических и юридических лиц) за строительством, осуществляемых в целях обеспечения соответствия решений, содержащихся в рабочей документации, выполняемым строительно-монтажным работам: на объекте.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Примерный перечень ответственных строительных конструкций и работ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457200" indent="-457200">
              <a:buFont typeface="+mj-lt"/>
              <a:buAutoNum type="arabicPeriod"/>
              <a:defRPr/>
            </a:pPr>
            <a:r>
              <a:rPr lang="ru-RU" sz="2400" dirty="0"/>
              <a:t>Акты сдачи-приемки геодезической разбивочной основы для строительства и на геодезические разбивочные работы для прокладки инженерных сетей.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освидетельствования грунтов основания фундаментов.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геодезической разбивки осей здания.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на устройство песчаной подушки под фундаменты (если это предусмотрено рабочими чертежами).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на работы по подготовке основания фундаментов.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на армирование фундаментов.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приемки материалов и освидетельствования конструкций для буронабивных свай.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на освидетельствование анкерных тяг перед их установкой и засыпкой.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	осмотра свай или шпунта до погружения.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приемки свайного основания или </a:t>
            </a:r>
            <a:r>
              <a:rPr lang="ru-RU" sz="2400" dirty="0" err="1"/>
              <a:t>пшунта</a:t>
            </a:r>
            <a:r>
              <a:rPr lang="ru-RU" sz="2400" dirty="0"/>
              <a:t>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 на устройство ростверка.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2400" dirty="0"/>
              <a:t>Акт	на устройство пластового дренажа.</a:t>
            </a:r>
          </a:p>
          <a:p>
            <a:pPr marL="342900" indent="-342900">
              <a:defRPr/>
            </a:pPr>
            <a:endParaRPr lang="ru-RU" sz="2400" dirty="0"/>
          </a:p>
          <a:p>
            <a:pPr marL="342900" indent="-342900">
              <a:buFontTx/>
              <a:buAutoNum type="arabicPeriod"/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Примерный перечень ответственных строительных конструкций и работ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83" cy="6358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на устройство </a:t>
            </a:r>
            <a:r>
              <a:rPr lang="ru-RU" sz="2400" dirty="0" err="1"/>
              <a:t>пристенного</a:t>
            </a:r>
            <a:r>
              <a:rPr lang="ru-RU" sz="2400" dirty="0"/>
              <a:t> дренажа.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на устройство монолитной ж/б фундаментной плиты.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на монтаж блоков стен подвала.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на вертикальную гидроизоляцию.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То же, горизонтальную,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приемки фундаментов под колонны.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на </a:t>
            </a:r>
            <a:r>
              <a:rPr lang="ru-RU" sz="2400" dirty="0" err="1"/>
              <a:t>замоноличивание</a:t>
            </a:r>
            <a:r>
              <a:rPr lang="ru-RU" sz="2400" dirty="0"/>
              <a:t> колонн в фундаментах.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на монтаж всех ж/б и металлических элементов (в том числе: перемычек, прогонов, ригелей, колонн, ферм, перекрытий и покрытий, сборных перегородок, диафрагм жесткости, подкрановых путей и балок, всех ж/б конструкций, инженерных сетей, балконных и эркерных плит, козырьков входов, конструкций лестничных клеток, карнизных и парапетных плит, шахт лифтов, стеновых панелей, </a:t>
            </a:r>
            <a:r>
              <a:rPr lang="ru-RU" sz="2400" dirty="0" err="1"/>
              <a:t>вентблоков</a:t>
            </a:r>
            <a:r>
              <a:rPr lang="ru-RU" sz="2400" dirty="0"/>
              <a:t>).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освидетельствования опалубки перед бетонированием.</a:t>
            </a:r>
          </a:p>
          <a:p>
            <a:pPr marL="433388" lvl="7" indent="-342900">
              <a:buFont typeface="+mj-lt"/>
              <a:buAutoNum type="arabicPeriod" startAt="13"/>
              <a:defRPr/>
            </a:pPr>
            <a:r>
              <a:rPr lang="ru-RU" sz="2400" dirty="0"/>
              <a:t> Акт приемки </a:t>
            </a:r>
            <a:r>
              <a:rPr lang="ru-RU" sz="2400" dirty="0" err="1"/>
              <a:t>торкретных</a:t>
            </a:r>
            <a:r>
              <a:rPr lang="ru-RU" sz="2400" dirty="0"/>
              <a:t> работ.</a:t>
            </a:r>
          </a:p>
          <a:p>
            <a:pPr marL="342900" indent="-342900">
              <a:defRPr/>
            </a:pPr>
            <a:endParaRPr lang="ru-RU" sz="2400" dirty="0"/>
          </a:p>
          <a:p>
            <a:pPr marL="342900" indent="-342900">
              <a:buFontTx/>
              <a:buAutoNum type="arabicPeriod"/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Примерный перечень ответственных строительных конструкций и работ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83" cy="6358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	на армирование кирпичной кладки.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	на кирпичную кладку стен и перегородок.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	об испытании прочности сцепления в кладке несущих стен каменных зданий, расположенных в сейсмических районах.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 на кирпичную кладку стен и перегородок, возводимых в зимнее время.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	на устройство монолитных ж/б конструкций, выполняемых в зимнее время.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	на устройство тепло-, </a:t>
            </a:r>
            <a:r>
              <a:rPr lang="ru-RU" sz="2400" dirty="0" err="1"/>
              <a:t>звуко</a:t>
            </a:r>
            <a:r>
              <a:rPr lang="ru-RU" sz="2400" dirty="0"/>
              <a:t>-, </a:t>
            </a:r>
            <a:r>
              <a:rPr lang="ru-RU" sz="2400" dirty="0" err="1"/>
              <a:t>нароизоляции</a:t>
            </a:r>
            <a:r>
              <a:rPr lang="ru-RU" sz="2400" dirty="0"/>
              <a:t>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	на устройство борозд, ниш и каналов в стенах.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.Акт на устройство оконных и дверных блоков.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 на устройство мусоропроводов.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	на устройство крылец.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 на </a:t>
            </a:r>
            <a:r>
              <a:rPr lang="ru-RU" sz="2400" dirty="0" err="1"/>
              <a:t>антисептирование</a:t>
            </a:r>
            <a:r>
              <a:rPr lang="ru-RU" sz="2400" dirty="0"/>
              <a:t> древесины.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 на устройство обмазочных, окрасочных огнезащитных покрытий.</a:t>
            </a:r>
          </a:p>
          <a:p>
            <a:pPr marL="342900" lvl="8" indent="-342900">
              <a:buFont typeface="+mj-lt"/>
              <a:buAutoNum type="arabicPeriod" startAt="23"/>
              <a:defRPr/>
            </a:pPr>
            <a:r>
              <a:rPr lang="ru-RU" sz="2400" dirty="0"/>
              <a:t>Акт	приемки фасадов зданий.</a:t>
            </a:r>
          </a:p>
          <a:p>
            <a:pPr marL="342900" indent="-342900">
              <a:defRPr/>
            </a:pPr>
            <a:endParaRPr lang="ru-RU" sz="2400" dirty="0"/>
          </a:p>
          <a:p>
            <a:pPr marL="342900" indent="-342900">
              <a:buFontTx/>
              <a:buAutoNum type="arabicPeriod"/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Примерный перечень ответственных строительных конструкций и работ</a:t>
            </a:r>
          </a:p>
        </p:txBody>
      </p:sp>
      <p:sp>
        <p:nvSpPr>
          <p:cNvPr id="10244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449263" lvl="1" indent="-449263">
              <a:buFont typeface="Arial" charset="0"/>
              <a:buAutoNum type="arabicPeriod" startAt="36"/>
            </a:pPr>
            <a:r>
              <a:rPr lang="ru-RU" sz="2400"/>
              <a:t>Акт на устройство стяжки под кровлю.</a:t>
            </a:r>
          </a:p>
          <a:p>
            <a:pPr marL="449263" lvl="1" indent="-449263">
              <a:buFont typeface="Arial" charset="0"/>
              <a:buAutoNum type="arabicPeriod" startAt="36"/>
            </a:pPr>
            <a:r>
              <a:rPr lang="ru-RU" sz="2400"/>
              <a:t>Акт на устройство рубероидного ковра (отдельный акт на каждый слой мягкой кровли).</a:t>
            </a:r>
          </a:p>
          <a:p>
            <a:pPr marL="449263" lvl="1" indent="-449263">
              <a:buFont typeface="Arial" charset="0"/>
              <a:buAutoNum type="arabicPeriod" startAt="36"/>
            </a:pPr>
            <a:r>
              <a:rPr lang="ru-RU" sz="2400"/>
              <a:t>Акт на установку всех отделок на фасадах, в уровне кровли.</a:t>
            </a:r>
          </a:p>
          <a:p>
            <a:pPr marL="449263" lvl="1" indent="-449263">
              <a:buFont typeface="Arial" charset="0"/>
              <a:buAutoNum type="arabicPeriod" startAt="36"/>
            </a:pPr>
            <a:r>
              <a:rPr lang="ru-RU" sz="2400"/>
              <a:t>Акт на устройство стропильной кровли (поэлементно на лежни, стойки, подкосы,стропильные ноги, кобылки, мауэрлаты, обрешетку, настил из асбестоцементных листов).</a:t>
            </a:r>
          </a:p>
          <a:p>
            <a:pPr marL="449263" lvl="1" indent="-449263">
              <a:buFont typeface="Arial" charset="0"/>
              <a:buAutoNum type="arabicPeriod" startAt="36"/>
            </a:pPr>
            <a:r>
              <a:rPr lang="ru-RU" sz="2400"/>
              <a:t>Акт на герметизацию стыков стеновых панелей.</a:t>
            </a:r>
          </a:p>
          <a:p>
            <a:pPr marL="449263" lvl="1" indent="-449263">
              <a:buFont typeface="Arial" charset="0"/>
              <a:buAutoNum type="arabicPeriod" startAt="36"/>
            </a:pPr>
            <a:r>
              <a:rPr lang="ru-RU" sz="2400"/>
              <a:t>Акт по бетонированию монолитных участков перекрытий и покрытий.</a:t>
            </a:r>
          </a:p>
          <a:p>
            <a:pPr marL="449263" lvl="1" indent="-449263">
              <a:buFont typeface="Arial" charset="0"/>
              <a:buAutoNum type="arabicPeriod" startAt="36"/>
            </a:pPr>
            <a:r>
              <a:rPr lang="ru-RU" sz="2400"/>
              <a:t>Акт на устройство молниезащиты зданий и сооружений и заземлений, в т.ч.:</a:t>
            </a:r>
          </a:p>
          <a:p>
            <a:pPr marL="449263" lvl="1" indent="-449263">
              <a:buFontTx/>
              <a:buChar char="-"/>
            </a:pPr>
            <a:r>
              <a:rPr lang="ru-RU" sz="2400"/>
              <a:t>Акт по присоединению заземлителей к токоотводам и токоотводов к молниеприемникам;</a:t>
            </a:r>
          </a:p>
          <a:p>
            <a:pPr marL="449263" lvl="1" indent="-449263">
              <a:buFontTx/>
              <a:buChar char="-"/>
            </a:pPr>
            <a:r>
              <a:rPr lang="ru-RU" sz="2400"/>
              <a:t>Акт результатов замеров сопротивлений тока промышленной частоты заземлителей отдельно стоящих молниеотводов.</a:t>
            </a:r>
          </a:p>
          <a:p>
            <a:pPr marL="342900" indent="-342900"/>
            <a:endParaRPr lang="ru-RU" sz="2400"/>
          </a:p>
          <a:p>
            <a:pPr marL="342900" indent="-342900">
              <a:buFontTx/>
              <a:buAutoNum type="arabicPeriod"/>
            </a:pPr>
            <a:endParaRPr lang="ru-RU" sz="240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Примерный перечень ответственных строительных конструкций и работ</a:t>
            </a:r>
          </a:p>
        </p:txBody>
      </p:sp>
      <p:sp>
        <p:nvSpPr>
          <p:cNvPr id="11268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 Акт на устройство наружного освещения.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Акт на устройство телефонной канализации.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То же, телефонной связи.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Акт осмотра открытых траншей для укладки подземных инженерных сетей.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Акт приемки и испытания наружного водопровода;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То же, внутреннего.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То же, горячего водоснабжения.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Акт приемки водомерного узла.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Акт приемки и испытания наружной ливневой и хозяйственной канализации,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То же, внутренней.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Акт на устройство трубчатого дренажа.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Акт на защиту кабельных сетей плитами или глиняным полнотелым кирпичом.</a:t>
            </a:r>
          </a:p>
          <a:p>
            <a:pPr marL="90488" lvl="1" indent="7938">
              <a:buFont typeface="Arial" charset="0"/>
              <a:buAutoNum type="arabicPeriod" startAt="43"/>
            </a:pPr>
            <a:r>
              <a:rPr lang="ru-RU" sz="2400"/>
              <a:t>Акт на присыпку вручную наружных подземных трубопроводов и кабельных сетей.</a:t>
            </a:r>
          </a:p>
          <a:p>
            <a:pPr marL="342900" indent="-342900"/>
            <a:endParaRPr lang="ru-RU" sz="2400"/>
          </a:p>
          <a:p>
            <a:pPr marL="342900" indent="-342900">
              <a:buFontTx/>
              <a:buAutoNum type="arabicPeriod"/>
            </a:pPr>
            <a:endParaRPr lang="ru-RU" sz="240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Примерный перечень ответственных строительных конструкций и работ</a:t>
            </a:r>
          </a:p>
        </p:txBody>
      </p:sp>
      <p:sp>
        <p:nvSpPr>
          <p:cNvPr id="1229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 на установку и заземление ванн.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 проверки системы водоснабжения, канализации и регулировки сантехприборов.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 на устройство изоляции трубопроводов.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 проверки испытания системы отопления.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 теплового испытания системы отопления.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 проверки системы вентиляции.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То же, пневмотранспорта.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Акты о выполнении уплотнения (герметизации) выводов и выпусков инженерных коммуникаций в местах прохода их через подземную часть наружных стен зданий.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Акты об испытании устройств, обеспечивающих взрывобезопасвость и пожар о б езопас ность.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Акты индивидуальных испытаний и комплексного опробирования оборудования и др</a:t>
            </a:r>
          </a:p>
          <a:p>
            <a:pPr marL="90488" lvl="2" indent="14288">
              <a:buFont typeface="Arial" charset="0"/>
              <a:buAutoNum type="arabicPeriod" startAt="56"/>
            </a:pPr>
            <a:r>
              <a:rPr lang="ru-RU" sz="2400"/>
              <a:t>Акт индивидуального опробирования установок электрохимической защиты.</a:t>
            </a:r>
          </a:p>
          <a:p>
            <a:pPr marL="342900" indent="-342900"/>
            <a:endParaRPr lang="ru-RU" sz="2400"/>
          </a:p>
          <a:p>
            <a:pPr marL="342900" indent="-342900">
              <a:buFontTx/>
              <a:buAutoNum type="arabicPeriod"/>
            </a:pPr>
            <a:endParaRPr lang="ru-RU" sz="240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Примерный перечень ответственных строительных конструкций и работ</a:t>
            </a:r>
          </a:p>
        </p:txBody>
      </p:sp>
      <p:sp>
        <p:nvSpPr>
          <p:cNvPr id="13316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на контрольные измерения по проверке отсутствия вредного влияния устройств электрохимической защиты.</a:t>
            </a:r>
          </a:p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комплексного опробирования системы электрохимической защиты от коррозии.</a:t>
            </a:r>
          </a:p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о производстве и результатах очистки полости трубопроводов.</a:t>
            </a:r>
          </a:p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испытания трубопроводов на прочность.</a:t>
            </a:r>
          </a:p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проверки трубопроводов на герметичность.</a:t>
            </a:r>
          </a:p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промежуточной приемки опор мостов, эстакад и т.д.</a:t>
            </a:r>
          </a:p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промежуточной приемки арок, сводов.</a:t>
            </a:r>
          </a:p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промежуточной приемки подпорных стенок.</a:t>
            </a:r>
          </a:p>
          <a:p>
            <a:pPr marL="90488" lvl="3" indent="-66675">
              <a:buFont typeface="Arial" charset="0"/>
              <a:buAutoNum type="arabicPeriod" startAt="67"/>
            </a:pPr>
            <a:r>
              <a:rPr lang="ru-RU" sz="2400"/>
              <a:t>Акт промежуточной приемки каждого этажа зданий и сооружений повышенной этажности, монтируемых из сборных железобетонных или металлических элементов.</a:t>
            </a:r>
          </a:p>
          <a:p>
            <a:pPr marL="342900" indent="-342900"/>
            <a:endParaRPr lang="ru-RU" sz="2400"/>
          </a:p>
          <a:p>
            <a:pPr marL="342900" indent="-342900">
              <a:buFontTx/>
              <a:buAutoNum type="arabicPeriod"/>
            </a:pPr>
            <a:endParaRPr lang="ru-RU" sz="240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spc="-5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надзора.</a:t>
            </a:r>
          </a:p>
          <a:p>
            <a:pPr algn="ctr" eaLnBrk="0" hangingPunct="0">
              <a:defRPr/>
            </a:pPr>
            <a:r>
              <a:rPr lang="ru-RU" sz="2800" kern="0" spc="-5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План- график выполнения работ по авторскому надзору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0" y="1065213"/>
          <a:ext cx="10061575" cy="6000750"/>
        </p:xfrm>
        <a:graphic>
          <a:graphicData uri="http://schemas.openxmlformats.org/drawingml/2006/table">
            <a:tbl>
              <a:tblPr/>
              <a:tblGrid>
                <a:gridCol w="3867150"/>
                <a:gridCol w="2281238"/>
                <a:gridCol w="2055812"/>
                <a:gridCol w="1857375"/>
              </a:tblGrid>
              <a:tr h="720725">
                <a:tc rowSpan="2">
                  <a:txBody>
                    <a:bodyPr/>
                    <a:lstStyle/>
                    <a:p>
                      <a:pPr marL="4699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Наименование работ (этапов)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080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Сроки выполнения работ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540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Стоимость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Начало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953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Окончание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0725">
                <a:tc>
                  <a:txBody>
                    <a:bodyPr/>
                    <a:lstStyle/>
                    <a:p>
                      <a:pPr marL="14351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255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15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5932" marR="593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838575">
                <a:tc>
                  <a:txBody>
                    <a:bodyPr/>
                    <a:lstStyle/>
                    <a:p>
                      <a:pPr marL="0" marR="0" lvl="0" indent="0" algn="r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r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r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r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Заказчик (подпись)</a:t>
                      </a:r>
                    </a:p>
                    <a:p>
                      <a:pPr marL="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ts val="1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        М.П.</a:t>
                      </a:r>
                    </a:p>
                    <a:p>
                      <a:pPr marL="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ts val="1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     (дата)</a:t>
                      </a:r>
                    </a:p>
                  </a:txBody>
                  <a:tcPr marL="5932" marR="5932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70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5263" algn="l"/>
                          <a:tab pos="212725" algn="l"/>
                          <a:tab pos="895350" algn="l"/>
                          <a:tab pos="1238250" algn="l"/>
                          <a:tab pos="1250950" algn="l"/>
                          <a:tab pos="1598613" algn="l"/>
                          <a:tab pos="1958975" algn="l"/>
                          <a:tab pos="2668588" algn="l"/>
                          <a:tab pos="2682875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								</a:t>
                      </a:r>
                    </a:p>
                    <a:p>
                      <a:pPr marL="127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5263" algn="l"/>
                          <a:tab pos="212725" algn="l"/>
                          <a:tab pos="895350" algn="l"/>
                          <a:tab pos="1238250" algn="l"/>
                          <a:tab pos="1250950" algn="l"/>
                          <a:tab pos="1598613" algn="l"/>
                          <a:tab pos="1958975" algn="l"/>
                          <a:tab pos="2668588" algn="l"/>
                          <a:tab pos="2682875" algn="l"/>
                        </a:tabLst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5263" algn="l"/>
                          <a:tab pos="212725" algn="l"/>
                          <a:tab pos="895350" algn="l"/>
                          <a:tab pos="1238250" algn="l"/>
                          <a:tab pos="1250950" algn="l"/>
                          <a:tab pos="1598613" algn="l"/>
                          <a:tab pos="1958975" algn="l"/>
                          <a:tab pos="2668588" algn="l"/>
                          <a:tab pos="2682875" algn="l"/>
                        </a:tabLst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127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5263" algn="l"/>
                          <a:tab pos="212725" algn="l"/>
                          <a:tab pos="895350" algn="l"/>
                          <a:tab pos="1238250" algn="l"/>
                          <a:tab pos="1250950" algn="l"/>
                          <a:tab pos="1598613" algn="l"/>
                          <a:tab pos="1958975" algn="l"/>
                          <a:tab pos="2668588" algn="l"/>
                          <a:tab pos="2682875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Проектировщик</a:t>
                      </a:r>
                    </a:p>
                    <a:p>
                      <a:pPr marL="12700" marR="0" lvl="0" indent="0" algn="l" defTabSz="1041400" rtl="0" eaLnBrk="1" fontAlgn="base" latinLnBrk="0" hangingPunct="1">
                        <a:lnSpc>
                          <a:spcPts val="3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5263" algn="l"/>
                          <a:tab pos="212725" algn="l"/>
                          <a:tab pos="895350" algn="l"/>
                          <a:tab pos="1238250" algn="l"/>
                          <a:tab pos="1250950" algn="l"/>
                          <a:tab pos="1598613" algn="l"/>
                          <a:tab pos="1958975" algn="l"/>
                          <a:tab pos="2668588" algn="l"/>
                          <a:tab pos="2682875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(подпись)</a:t>
                      </a:r>
                    </a:p>
                    <a:p>
                      <a:pPr marL="127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5263" algn="l"/>
                          <a:tab pos="212725" algn="l"/>
                          <a:tab pos="895350" algn="l"/>
                          <a:tab pos="1238250" algn="l"/>
                          <a:tab pos="1250950" algn="l"/>
                          <a:tab pos="1598613" algn="l"/>
                          <a:tab pos="1958975" algn="l"/>
                          <a:tab pos="2668588" algn="l"/>
                          <a:tab pos="2682875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М.П.</a:t>
                      </a:r>
                    </a:p>
                    <a:p>
                      <a:pPr marL="12700" marR="0" lvl="0" indent="0" algn="l" defTabSz="1041400" rtl="0" eaLnBrk="1" fontAlgn="base" latinLnBrk="0" hangingPunct="1">
                        <a:lnSpc>
                          <a:spcPts val="42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5263" algn="l"/>
                          <a:tab pos="212725" algn="l"/>
                          <a:tab pos="895350" algn="l"/>
                          <a:tab pos="1238250" algn="l"/>
                          <a:tab pos="1250950" algn="l"/>
                          <a:tab pos="1598613" algn="l"/>
                          <a:tab pos="1958975" algn="l"/>
                          <a:tab pos="2668588" algn="l"/>
                          <a:tab pos="2682875" algn="l"/>
                        </a:tabLst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(дата)</a:t>
                      </a:r>
                    </a:p>
                  </a:txBody>
                  <a:tcPr marL="5932" marR="5932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algn="ctr">
              <a:defRPr/>
            </a:pPr>
            <a:r>
              <a:rPr lang="ru-RU" sz="2400" b="1" dirty="0"/>
              <a:t>Рекомендации по составлению задания на осуществление авторского надзора за строительством, а также отчета о проделанной работе.</a:t>
            </a:r>
          </a:p>
          <a:p>
            <a:pPr>
              <a:defRPr/>
            </a:pPr>
            <a:endParaRPr lang="ru-RU" sz="2400" dirty="0"/>
          </a:p>
          <a:p>
            <a:pPr marL="457200" indent="-457200">
              <a:buFontTx/>
              <a:buAutoNum type="arabicPeriod"/>
              <a:defRPr/>
            </a:pPr>
            <a:r>
              <a:rPr lang="ru-RU" sz="2400" dirty="0"/>
              <a:t>Задание на осуществление авторского надзора за строительством объекта (в дальнейшем по тексту - Задание) составляется на каждого специалиста группы авторского надзора, направляемого по план-графику или по запросу заказчика на строительную площадку.</a:t>
            </a:r>
          </a:p>
          <a:p>
            <a:pPr marL="457200" indent="-457200">
              <a:defRPr/>
            </a:pPr>
            <a:endParaRPr lang="ru-RU" sz="2400" dirty="0"/>
          </a:p>
          <a:p>
            <a:pPr marL="457200" indent="-457200">
              <a:defRPr/>
            </a:pPr>
            <a:r>
              <a:rPr lang="ru-RU" sz="2400" dirty="0"/>
              <a:t>2. Задание составляется и подписывается руководителем группы авторского надзора. Задание составляется с участием специалиста, направляемого на строительную площадку.</a:t>
            </a:r>
          </a:p>
          <a:p>
            <a:pPr marL="342900" indent="-342900">
              <a:defRPr/>
            </a:pPr>
            <a:endParaRPr lang="ru-RU" sz="2400" dirty="0"/>
          </a:p>
          <a:p>
            <a:pPr marL="342900" indent="-342900">
              <a:buFontTx/>
              <a:buAutoNum type="arabicPeriod"/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>
              <a:defRPr/>
            </a:pPr>
            <a:r>
              <a:rPr lang="ru-RU" sz="2400" dirty="0"/>
              <a:t>3. В задании:</a:t>
            </a:r>
          </a:p>
          <a:p>
            <a:pPr marL="719138" indent="-358775">
              <a:defRPr/>
            </a:pPr>
            <a:r>
              <a:rPr lang="ru-RU" sz="2400" dirty="0"/>
              <a:t>-конкретизируется наименование объектов, их конструктивные элементы и инженерные решения, подлежащие освидетельствованию в ходе посещения строительной площадки;</a:t>
            </a:r>
          </a:p>
          <a:p>
            <a:pPr marL="719138" indent="-358775">
              <a:defRPr/>
            </a:pPr>
            <a:r>
              <a:rPr lang="ru-RU" sz="2400" dirty="0"/>
              <a:t>-указывается в приемке каких ответственных конструкций и видов работ, скрываемых последующими работами, конструкциями, должен принимать участие специалист;</a:t>
            </a:r>
          </a:p>
          <a:p>
            <a:pPr marL="719138" indent="-358775">
              <a:defRPr/>
            </a:pPr>
            <a:r>
              <a:rPr lang="ru-RU" sz="2400" dirty="0"/>
              <a:t>-поручается проверить, какие действия приняты подрядчиком и заказчиком по устранению замечаний, отмеченных в журнале авторского надзора в ходе предыдущих проверок;</a:t>
            </a:r>
          </a:p>
          <a:p>
            <a:pPr marL="719138" indent="-358775">
              <a:defRPr/>
            </a:pPr>
            <a:r>
              <a:rPr lang="ru-RU" sz="2400" dirty="0"/>
              <a:t>-определяется (при необходимости) какие органы местной администрации и государственного надзора следует посетить специалисту, чтобы изменить положение дел на строящемся объекте; </a:t>
            </a:r>
          </a:p>
          <a:p>
            <a:pPr marL="719138" indent="-358775">
              <a:defRPr/>
            </a:pPr>
            <a:r>
              <a:rPr lang="ru-RU" sz="2400" dirty="0"/>
              <a:t>-другие поручения.</a:t>
            </a:r>
          </a:p>
          <a:p>
            <a:pPr marL="342900" indent="-342900">
              <a:defRPr/>
            </a:pPr>
            <a:endParaRPr lang="ru-RU" sz="2400" dirty="0"/>
          </a:p>
          <a:p>
            <a:pPr marL="342900" indent="-342900">
              <a:buFontTx/>
              <a:buAutoNum type="arabicPeriod"/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>
              <a:defRPr/>
            </a:pPr>
            <a:r>
              <a:rPr lang="ru-RU" sz="2400" dirty="0"/>
              <a:t>4. В отчете об исполнении задания специалист должен отразить: -наименование объектов строительства (зданий, сооружений, инженерных трасс, коммуникаций и т.д.) по которым был осуществлен авторский надзор; </a:t>
            </a:r>
          </a:p>
          <a:p>
            <a:pPr marL="630238" indent="-269875">
              <a:defRPr/>
            </a:pPr>
            <a:r>
              <a:rPr lang="ru-RU" sz="2400" dirty="0"/>
              <a:t>-фактические сроки проведения авторского надзора; фамилии, имена и отчества, должности представителей заказчика и подрядчика, во взаимодействии с которыми работал специалист авторского надзора;</a:t>
            </a:r>
          </a:p>
          <a:p>
            <a:pPr marL="630238" indent="-269875">
              <a:defRPr/>
            </a:pPr>
            <a:r>
              <a:rPr lang="ru-RU" sz="2400" dirty="0"/>
              <a:t>-перечень освидетельствованных конструктивных элементов и видов работ, в ходе проведения авторского надзора; перечень составленных актов промежуточной приемки ответственных конструкций и актов освидетельствования скрытых работ;</a:t>
            </a:r>
          </a:p>
          <a:p>
            <a:pPr marL="630238" indent="-269875">
              <a:defRPr/>
            </a:pPr>
            <a:r>
              <a:rPr lang="ru-RU" sz="2400" dirty="0"/>
              <a:t>-перечень дефектов, выявленных в ходе освидетельствования конструкций и работ, причины их возникновения, значимость дефектов, возможность их устранения. </a:t>
            </a:r>
          </a:p>
          <a:p>
            <a:pPr marL="342900" indent="-342900">
              <a:defRPr/>
            </a:pPr>
            <a:endParaRPr lang="ru-RU" sz="2400" dirty="0"/>
          </a:p>
          <a:p>
            <a:pPr marL="342900" indent="-342900">
              <a:buFontTx/>
              <a:buAutoNum type="arabicPeriod"/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001250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539750">
              <a:defRPr/>
            </a:pPr>
            <a:r>
              <a:rPr lang="ru-RU" sz="2400" dirty="0"/>
              <a:t>Какие указания по поводу дефектов были даны в журнале авторского надзора(приостановить проведение работ до устранения дефекта, устранить в ходе проведения строительно-монтажных работ к установленному сроку, устранить в объемах и сроки, определенные заказчиком);</a:t>
            </a:r>
          </a:p>
          <a:p>
            <a:pPr marL="539750" indent="-179388">
              <a:defRPr/>
            </a:pPr>
            <a:r>
              <a:rPr lang="ru-RU" sz="2400" dirty="0"/>
              <a:t>-рекомендации по устранению выявленных дефектов и причин их возникновения; -изменения, которые целесообразно внести в рабочую документацию (при необходимости);</a:t>
            </a:r>
          </a:p>
          <a:p>
            <a:pPr marL="539750" indent="-179388">
              <a:defRPr/>
            </a:pPr>
            <a:r>
              <a:rPr lang="ru-RU" sz="2400" dirty="0"/>
              <a:t>-консультации, оказанные представителям заказчика и подрядчика в ходе проведения авторского надзора;</a:t>
            </a:r>
          </a:p>
          <a:p>
            <a:pPr marL="539750" indent="-179388">
              <a:defRPr/>
            </a:pPr>
            <a:r>
              <a:rPr lang="ru-RU" sz="2400" dirty="0"/>
              <a:t>-проблемные вопросы, которые выявились в ходе осуществления авторского </a:t>
            </a:r>
            <a:r>
              <a:rPr lang="ru-RU" sz="2400" dirty="0" err="1"/>
              <a:t>надзора,для</a:t>
            </a:r>
            <a:r>
              <a:rPr lang="ru-RU" sz="2400" dirty="0"/>
              <a:t> устранения которых требуется более тщательно прорабатывать архитектурно-планировочные, конструктивные и инженерные решения будущих объектов (при необходимости);</a:t>
            </a:r>
          </a:p>
          <a:p>
            <a:pPr marL="539750">
              <a:defRPr/>
            </a:pPr>
            <a:endParaRPr lang="ru-RU" sz="2400" dirty="0"/>
          </a:p>
          <a:p>
            <a:pPr marL="539750" indent="-179388">
              <a:defRPr/>
            </a:pPr>
            <a:endParaRPr lang="ru-RU" sz="2400" dirty="0"/>
          </a:p>
          <a:p>
            <a:pPr marL="539750" indent="-90488"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633075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539750">
              <a:defRPr/>
            </a:pPr>
            <a:r>
              <a:rPr lang="ru-RU" sz="2400" spc="-40" dirty="0"/>
              <a:t>-приложение к отчету: 1 экземпляр актов приемки и актов освидетельствования. </a:t>
            </a:r>
          </a:p>
          <a:p>
            <a:pPr>
              <a:defRPr/>
            </a:pPr>
            <a:r>
              <a:rPr lang="ru-RU" sz="2400" spc="-40" dirty="0"/>
              <a:t>5. В зависимости от объема отчета, он либо составляется по предлагаемой форме, либо прикладывается отдельным документом к Заданию, о чем в графе "Отчет о выполнении задания" делается соответствующая запись. </a:t>
            </a:r>
          </a:p>
          <a:p>
            <a:pPr>
              <a:defRPr/>
            </a:pPr>
            <a:r>
              <a:rPr lang="ru-RU" sz="2400" spc="-40" dirty="0"/>
              <a:t>6. Отчет подписывается специалистом, осуществляющим авторский надзор, визируется представителем заказчика и руководителем группы авторского надзора, и утверждается руководителем генеральной проектной организации. </a:t>
            </a:r>
          </a:p>
          <a:p>
            <a:pPr>
              <a:defRPr/>
            </a:pPr>
            <a:r>
              <a:rPr lang="ru-RU" sz="2400" spc="-40" dirty="0"/>
              <a:t>7.0тчет вместе со всей перепиской по авторскому надзору хранится в деле по авторскому надзору конкретного объекта в течение 5 лет после приемки объекта в эксплуатацию (п. 1640 Перечня нормативных документов, образующихся в деятельности комитетов, министерств, ведомств и других учреждений, </a:t>
            </a:r>
            <a:r>
              <a:rPr lang="ru-RU" sz="2400" spc="-40" dirty="0" err="1"/>
              <a:t>организаций,предприятий</a:t>
            </a:r>
            <a:r>
              <a:rPr lang="ru-RU" sz="2400" spc="-40" dirty="0"/>
              <a:t>, с указанием сроков хранения, утвержденного Главным архивным управлением при Совете Министров СССР 15.08.1988, с изменениями от 27.06.1996 и06.10.2000).</a:t>
            </a:r>
          </a:p>
          <a:p>
            <a:pPr>
              <a:defRPr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  <a:p>
            <a:pPr marL="539750" indent="-179388">
              <a:defRPr/>
            </a:pPr>
            <a:endParaRPr lang="ru-RU" sz="2400" dirty="0"/>
          </a:p>
          <a:p>
            <a:pPr marL="539750" indent="-90488"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0325" y="993775"/>
            <a:ext cx="10633075" cy="6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94" tIns="52146" rIns="104294" bIns="52146"/>
          <a:lstStyle/>
          <a:p>
            <a:pPr marL="539750">
              <a:defRPr/>
            </a:pPr>
            <a:r>
              <a:rPr lang="ru-RU" sz="2400" spc="-40" dirty="0"/>
              <a:t>-приложение к отчету: 1 экземпляр актов приемки и актов освидетельствования. </a:t>
            </a:r>
          </a:p>
          <a:p>
            <a:pPr>
              <a:defRPr/>
            </a:pPr>
            <a:r>
              <a:rPr lang="ru-RU" sz="2400" spc="-40" dirty="0"/>
              <a:t>5. В зависимости от объема отчета, он либо составляется по предлагаемой форме, либо прикладывается отдельным документом к Заданию, о чем в графе "Отчет о выполнении задания" делается соответствующая запись. </a:t>
            </a:r>
          </a:p>
          <a:p>
            <a:pPr>
              <a:defRPr/>
            </a:pPr>
            <a:r>
              <a:rPr lang="ru-RU" sz="2400" spc="-40" dirty="0"/>
              <a:t>6. Отчет подписывается специалистом, осуществляющим авторский надзор, визируется представителем заказчика и руководителем группы авторского надзора, и утверждается руководителем генеральной проектной организации. </a:t>
            </a:r>
          </a:p>
          <a:p>
            <a:pPr>
              <a:defRPr/>
            </a:pPr>
            <a:r>
              <a:rPr lang="ru-RU" sz="2400" spc="-40" dirty="0"/>
              <a:t>7.0тчет вместе со всей перепиской по авторскому надзору хранится в деле по авторскому надзору конкретного объекта в течение 5 лет после приемки объекта в эксплуатацию (п. 1640 Перечня нормативных документов, образующихся в деятельности комитетов, министерств, ведомств и других учреждений, </a:t>
            </a:r>
            <a:r>
              <a:rPr lang="ru-RU" sz="2400" spc="-40" dirty="0" err="1"/>
              <a:t>организаций,предприятий</a:t>
            </a:r>
            <a:r>
              <a:rPr lang="ru-RU" sz="2400" spc="-40" dirty="0"/>
              <a:t>, с указанием сроков хранения, утвержденного Главным архивным управлением при Совете Министров СССР 15.08.1988, с изменениями от 27.06.1996 и06.10.2000).</a:t>
            </a:r>
          </a:p>
          <a:p>
            <a:pPr>
              <a:defRPr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  <a:p>
            <a:pPr marL="539750" indent="-179388">
              <a:defRPr/>
            </a:pPr>
            <a:endParaRPr lang="ru-RU" sz="2400" dirty="0"/>
          </a:p>
          <a:p>
            <a:pPr marL="539750" indent="-90488">
              <a:defRPr/>
            </a:pPr>
            <a:endParaRPr lang="ru-RU" sz="2400" dirty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21508" name="Прямоугольник 5"/>
          <p:cNvSpPr>
            <a:spLocks noChangeArrowheads="1"/>
          </p:cNvSpPr>
          <p:nvPr/>
        </p:nvSpPr>
        <p:spPr bwMode="auto">
          <a:xfrm>
            <a:off x="203200" y="993775"/>
            <a:ext cx="9929813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ЖУРНАЛ АВТОРСКОГО НАДЗОРА ЗА СТРОИТЕЛЬСТВОМ </a:t>
            </a:r>
          </a:p>
          <a:p>
            <a:endParaRPr lang="ru-RU" sz="2400"/>
          </a:p>
          <a:p>
            <a:r>
              <a:rPr lang="ru-RU" sz="2400"/>
              <a:t>Наименование объекта строительства 	</a:t>
            </a:r>
          </a:p>
          <a:p>
            <a:endParaRPr lang="ru-RU" sz="2400"/>
          </a:p>
          <a:p>
            <a:r>
              <a:rPr lang="ru-RU" sz="2400"/>
              <a:t>Адрес строительства</a:t>
            </a:r>
          </a:p>
          <a:p>
            <a:endParaRPr lang="ru-RU" sz="2400"/>
          </a:p>
          <a:p>
            <a:r>
              <a:rPr lang="ru-RU" sz="2400"/>
              <a:t>Заказчик                            (наименование, адрес)</a:t>
            </a:r>
          </a:p>
          <a:p>
            <a:r>
              <a:rPr lang="ru-RU" sz="2400"/>
              <a:t>Проектировщик  (наименование, адрес проектной организации или проектного подразделения)</a:t>
            </a:r>
          </a:p>
          <a:p>
            <a:endParaRPr lang="ru-RU" sz="2400"/>
          </a:p>
          <a:p>
            <a:r>
              <a:rPr lang="ru-RU" sz="2400"/>
              <a:t>Журнал начат 	      	Журнал окончен 	</a:t>
            </a:r>
          </a:p>
          <a:p>
            <a:endParaRPr lang="ru-RU" sz="2400"/>
          </a:p>
          <a:p>
            <a:r>
              <a:rPr lang="ru-RU" sz="2400"/>
              <a:t>Руководитель проектировщика		</a:t>
            </a:r>
          </a:p>
          <a:p>
            <a:endParaRPr lang="ru-RU" sz="2400"/>
          </a:p>
          <a:p>
            <a:r>
              <a:rPr lang="ru-RU" sz="2400"/>
              <a:t>Руководитель заказчика	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22532" name="Прямоугольник 6"/>
          <p:cNvSpPr>
            <a:spLocks noChangeArrowheads="1"/>
          </p:cNvSpPr>
          <p:nvPr/>
        </p:nvSpPr>
        <p:spPr bwMode="auto">
          <a:xfrm>
            <a:off x="203200" y="1065213"/>
            <a:ext cx="1014412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/>
          </a:p>
          <a:p>
            <a:endParaRPr lang="ru-RU" sz="2400"/>
          </a:p>
          <a:p>
            <a:r>
              <a:rPr lang="ru-RU" sz="2400"/>
              <a:t>ПЕРЕЧЕНЬ ПОДРЯДНЫХ ОРГАНИЗАЦИЙ, ОСУЩЕСТВЛЯЮЩИХ СТРОИТЕЛЬНЫЕ И МОНТАЖНЫЕ РАБОТЫ</a:t>
            </a:r>
          </a:p>
          <a:p>
            <a:endParaRPr lang="ru-RU" sz="2400"/>
          </a:p>
          <a:p>
            <a:r>
              <a:rPr lang="ru-RU" sz="2400"/>
              <a:t>Исполнитель работ (генеральный подрядчик, подрядчик) 	</a:t>
            </a:r>
          </a:p>
          <a:p>
            <a:endParaRPr lang="ru-RU" sz="2400"/>
          </a:p>
          <a:p>
            <a:r>
              <a:rPr lang="ru-RU" sz="2400"/>
              <a:t>Исполнители отдельных видов работ (субподрядчики):</a:t>
            </a:r>
          </a:p>
          <a:p>
            <a:r>
              <a:rPr lang="ru-RU" sz="2400"/>
              <a:t>1. (наименование работ - строительно-монтажная организация) </a:t>
            </a:r>
          </a:p>
          <a:p>
            <a:r>
              <a:rPr lang="ru-RU" sz="2400"/>
              <a:t>2. 	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46075" y="2351088"/>
          <a:ext cx="10347325" cy="3660458"/>
        </p:xfrm>
        <a:graphic>
          <a:graphicData uri="http://schemas.openxmlformats.org/drawingml/2006/table">
            <a:tbl>
              <a:tblPr/>
              <a:tblGrid>
                <a:gridCol w="2222500"/>
                <a:gridCol w="2066925"/>
                <a:gridCol w="3013075"/>
                <a:gridCol w="3044825"/>
              </a:tblGrid>
              <a:tr h="1571625">
                <a:tc>
                  <a:txBody>
                    <a:bodyPr/>
                    <a:lstStyle/>
                    <a:p>
                      <a:pPr marL="0" marR="0" lvl="0" indent="0" algn="just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Фамилия, имя,</a:t>
                      </a: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отчество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Проектная</a:t>
                      </a: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организация,</a:t>
                      </a: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должность,</a:t>
                      </a: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016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N телефона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Вид работы, по </a:t>
                      </a: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которой</a:t>
                      </a: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осуществляется </a:t>
                      </a: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авторский надзор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Дата и N документа</a:t>
                      </a: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о полномочиях по</a:t>
                      </a: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проведению </a:t>
                      </a: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39700" marR="0" lvl="0" indent="0" algn="l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авторского надзора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85813">
                <a:tc>
                  <a:txBody>
                    <a:bodyPr/>
                    <a:lstStyle/>
                    <a:p>
                      <a:pPr marL="495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95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95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95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95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   1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826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826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826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826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826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    2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3</a:t>
                      </a: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9850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69850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3587" name="Rectangle 1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23588" name="Прямоугольник 9"/>
          <p:cNvSpPr>
            <a:spLocks noChangeArrowheads="1"/>
          </p:cNvSpPr>
          <p:nvPr/>
        </p:nvSpPr>
        <p:spPr bwMode="auto">
          <a:xfrm>
            <a:off x="274638" y="1136650"/>
            <a:ext cx="101441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/>
              <a:t>Форма списка специалистов, осуществляющих авторский надзор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88950" y="2422525"/>
          <a:ext cx="9929813" cy="3502026"/>
        </p:xfrm>
        <a:graphic>
          <a:graphicData uri="http://schemas.openxmlformats.org/drawingml/2006/table">
            <a:tbl>
              <a:tblPr/>
              <a:tblGrid>
                <a:gridCol w="2100263"/>
                <a:gridCol w="2413000"/>
                <a:gridCol w="1495425"/>
                <a:gridCol w="1495425"/>
                <a:gridCol w="2425700"/>
              </a:tblGrid>
              <a:tr h="750888">
                <a:tc rowSpan="2">
                  <a:txBody>
                    <a:bodyPr/>
                    <a:lstStyle/>
                    <a:p>
                      <a:pPr marL="0" marR="0" lvl="0" indent="0" algn="just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Наименование</a:t>
                      </a: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just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 организации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Фамилия, имя, </a:t>
                      </a: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отчество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69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69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69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Дата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Подпись </a:t>
                      </a: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представителя </a:t>
                      </a: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заказчика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14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14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приезда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14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114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отъезда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0725">
                <a:tc>
                  <a:txBody>
                    <a:bodyPr/>
                    <a:lstStyle/>
                    <a:p>
                      <a:pPr marL="495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95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4953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1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2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342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342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3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342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342900" marR="0" lvl="0" indent="0" algn="l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4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Courier New" pitchFamily="49" charset="0"/>
                      </a:endParaRPr>
                    </a:p>
                    <a:p>
                      <a:pPr marL="0" marR="0" lvl="0" indent="0" algn="ctr" defTabSz="1041400" rtl="0" eaLnBrk="1" fontAlgn="base" latinLnBrk="0" hangingPunct="1">
                        <a:lnSpc>
                          <a:spcPts val="10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4613" name="Прямоугольник 7"/>
          <p:cNvSpPr>
            <a:spLocks noChangeArrowheads="1"/>
          </p:cNvSpPr>
          <p:nvPr/>
        </p:nvSpPr>
        <p:spPr bwMode="auto">
          <a:xfrm>
            <a:off x="274638" y="1136650"/>
            <a:ext cx="98583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/>
              <a:t>РЕГИСТРАЦИОННЫЙ ЛИСТ ПОСЕЩЕНИЯ ОБЪЕКТА СПЕЦИАЛИСТАМИ, ОСУЩЕСТВЛЯЮЩИМИ АВТОРСКИЙ НАДЗОР ЗА СТРОИТЕЛЬСТВОМ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25604" name="Прямоугольник 7"/>
          <p:cNvSpPr>
            <a:spLocks noChangeArrowheads="1"/>
          </p:cNvSpPr>
          <p:nvPr/>
        </p:nvSpPr>
        <p:spPr bwMode="auto">
          <a:xfrm>
            <a:off x="274638" y="1136650"/>
            <a:ext cx="9858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/>
              <a:t>УЧЕТНЫЙ ЛИСТ 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46075" y="1922463"/>
          <a:ext cx="10287074" cy="5214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4"/>
                <a:gridCol w="2357454"/>
                <a:gridCol w="1785950"/>
                <a:gridCol w="1500198"/>
                <a:gridCol w="2000264"/>
                <a:gridCol w="2000264"/>
              </a:tblGrid>
              <a:tr h="1666887">
                <a:tc>
                  <a:txBody>
                    <a:bodyPr/>
                    <a:lstStyle/>
                    <a:p>
                      <a:r>
                        <a:rPr lang="ru-RU" sz="2000" b="0" dirty="0" err="1" smtClean="0">
                          <a:solidFill>
                            <a:schemeClr val="tx1"/>
                          </a:solidFill>
                        </a:rPr>
                        <a:t>Да-та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Выявленные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</a:rPr>
                        <a:t> отступления от проектно-сметной документации, нарушение требований строительных норм и правил и технических условий по производству строительно-монтажных работ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Указания об устранении выявленных отступлений или нарушений и сроки их выполнения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Подпись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специалиста,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</a:rPr>
                        <a:t> осуществляющего авторский надзор, выполнившего запись (фамилия, инициалы, должность)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С записью ознакомлен представитель:</a:t>
                      </a:r>
                    </a:p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А) подрядчика;</a:t>
                      </a:r>
                    </a:p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Б) Заказчика</a:t>
                      </a:r>
                    </a:p>
                    <a:p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</a:rPr>
                        <a:t>(фамилия, инициалы, должность)</a:t>
                      </a:r>
                      <a:endParaRPr lang="ru-RU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Отметка о выполнении у</a:t>
                      </a:r>
                    </a:p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А) подрядчика;</a:t>
                      </a:r>
                    </a:p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Б) Заказчика</a:t>
                      </a:r>
                    </a:p>
                    <a:p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</a:rPr>
                        <a:t>(фамилия, инициалы, должность)</a:t>
                      </a:r>
                      <a:endParaRPr lang="ru-RU" sz="20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sz="2000" b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26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854"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26628" name="Прямоугольник 8"/>
          <p:cNvSpPr>
            <a:spLocks noChangeArrowheads="1"/>
          </p:cNvSpPr>
          <p:nvPr/>
        </p:nvSpPr>
        <p:spPr bwMode="auto">
          <a:xfrm>
            <a:off x="203200" y="1065213"/>
            <a:ext cx="985837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2" indent="0"/>
            <a:r>
              <a:rPr lang="ru-RU" sz="2400" b="1"/>
              <a:t>При	оценке выявленных дефектов следует руководствоваться принятой в ГОСТ154.67-79 классификацией, согласно которой:</a:t>
            </a:r>
          </a:p>
          <a:p>
            <a:pPr marL="0" lvl="2" indent="0"/>
            <a:endParaRPr lang="ru-RU" sz="2400" b="1"/>
          </a:p>
          <a:p>
            <a:r>
              <a:rPr lang="ru-RU" sz="2400"/>
              <a:t>1. критический	дефект, при наличии которого использование продукции по дефект - назначению практически невозможно или недопустимо.</a:t>
            </a:r>
          </a:p>
          <a:p>
            <a:r>
              <a:rPr lang="ru-RU" sz="2400"/>
              <a:t>Применительно к строительному объекту, это дефект, при наличии которого здание, сооружение или его часть, конструктивный элемент функционально непригодны. Дальнейшее ведение работ по условиям прочности и устойчивости небезопасно, либо может повлечь снижение указанных характеристик в процессе эксплуатации.</a:t>
            </a:r>
          </a:p>
          <a:p>
            <a:r>
              <a:rPr lang="ru-RU" sz="2400"/>
              <a:t>Дефект подлежит безусловному устранению до начала последующих работ или с приостановкой начатых работ;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27652" name="Прямоугольник 8"/>
          <p:cNvSpPr>
            <a:spLocks noChangeArrowheads="1"/>
          </p:cNvSpPr>
          <p:nvPr/>
        </p:nvSpPr>
        <p:spPr bwMode="auto">
          <a:xfrm>
            <a:off x="203200" y="1065213"/>
            <a:ext cx="9858375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/>
          </a:p>
          <a:p>
            <a:r>
              <a:rPr lang="ru-RU" sz="2400"/>
              <a:t>2. значительный	дефект, который существенно влияет на использование продукции дефект - по назначению и (или) на ее долговечность, но не является</a:t>
            </a:r>
          </a:p>
          <a:p>
            <a:r>
              <a:rPr lang="ru-RU" sz="2400"/>
              <a:t>критическим. Применительно к строительной продукции это дефект, при наличии которого существенно ухудшаются эксплуатационные характеристики строительной продукций и ее долговечность.</a:t>
            </a:r>
          </a:p>
          <a:p>
            <a:r>
              <a:rPr lang="ru-RU" sz="2400"/>
              <a:t>Дефект подлежит устранению до скрытия его последующими работами;</a:t>
            </a:r>
          </a:p>
          <a:p>
            <a:endParaRPr lang="ru-RU" sz="240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28" descr="2 лист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45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37"/>
          <p:cNvSpPr txBox="1">
            <a:spLocks noChangeArrowheads="1"/>
          </p:cNvSpPr>
          <p:nvPr/>
        </p:nvSpPr>
        <p:spPr bwMode="auto">
          <a:xfrm>
            <a:off x="1060450" y="136525"/>
            <a:ext cx="94297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/>
          <a:lstStyle/>
          <a:p>
            <a:pPr algn="ctr" eaLnBrk="0" hangingPunct="0">
              <a:defRPr/>
            </a:pPr>
            <a:r>
              <a:rPr lang="ru-RU" sz="2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Организация авторского надзора</a:t>
            </a:r>
          </a:p>
          <a:p>
            <a:pPr algn="ctr" eaLnBrk="0" hangingPunct="0">
              <a:defRPr/>
            </a:pPr>
            <a:endParaRPr lang="ru-RU" sz="2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28676" name="Прямоугольник 8"/>
          <p:cNvSpPr>
            <a:spLocks noChangeArrowheads="1"/>
          </p:cNvSpPr>
          <p:nvPr/>
        </p:nvSpPr>
        <p:spPr bwMode="auto">
          <a:xfrm>
            <a:off x="203200" y="1065213"/>
            <a:ext cx="985837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3. малозначительный дефект, который существенно не влияет на использование дефект -	продукции по назначению и ее долговечность. </a:t>
            </a:r>
          </a:p>
          <a:p>
            <a:r>
              <a:rPr lang="ru-RU" sz="2400"/>
              <a:t>Применительно к строительной продукции это дефект, который существенно не влияет на эксплуатационные характеристики и долговечность здания, сооружения, конструктивного элемента, а устранение его (переделка) может быть экономически нецелесообразно. Переделка и необходимость ее выполнения требует экономического расчета, на основе которого заказчик принимает соответствующее решение. 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gradFill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</a:spPr>
      <a:bodyPr wrap="none" lIns="104306" tIns="52153" rIns="104306" bIns="52153">
        <a:spAutoFit/>
      </a:bodyPr>
      <a:lstStyle>
        <a:defPPr>
          <a:defRPr dirty="0"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12589</TotalTime>
  <Words>1872</Words>
  <Application>Microsoft Office PowerPoint</Application>
  <PresentationFormat>Произвольный</PresentationFormat>
  <Paragraphs>329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Times New Roman</vt:lpstr>
      <vt:lpstr>Courier New</vt:lpstr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Гипрониигаз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Ромазанова</dc:creator>
  <cp:lastModifiedBy>ПК</cp:lastModifiedBy>
  <cp:revision>1063</cp:revision>
  <dcterms:created xsi:type="dcterms:W3CDTF">2006-05-04T15:07:44Z</dcterms:created>
  <dcterms:modified xsi:type="dcterms:W3CDTF">2012-02-29T11:16:50Z</dcterms:modified>
</cp:coreProperties>
</file>