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310" r:id="rId3"/>
    <p:sldId id="342" r:id="rId4"/>
    <p:sldId id="357" r:id="rId5"/>
    <p:sldId id="343" r:id="rId6"/>
    <p:sldId id="344" r:id="rId7"/>
    <p:sldId id="345" r:id="rId8"/>
    <p:sldId id="346" r:id="rId9"/>
    <p:sldId id="353" r:id="rId10"/>
    <p:sldId id="348" r:id="rId11"/>
    <p:sldId id="351" r:id="rId12"/>
    <p:sldId id="349" r:id="rId13"/>
    <p:sldId id="350" r:id="rId14"/>
    <p:sldId id="352" r:id="rId15"/>
    <p:sldId id="347" r:id="rId16"/>
    <p:sldId id="358" r:id="rId17"/>
    <p:sldId id="359" r:id="rId18"/>
    <p:sldId id="364" r:id="rId19"/>
    <p:sldId id="365" r:id="rId20"/>
    <p:sldId id="366" r:id="rId21"/>
    <p:sldId id="360" r:id="rId22"/>
    <p:sldId id="361" r:id="rId23"/>
    <p:sldId id="362" r:id="rId24"/>
    <p:sldId id="363" r:id="rId25"/>
    <p:sldId id="330" r:id="rId26"/>
  </p:sldIdLst>
  <p:sldSz cx="9144000" cy="6858000" type="screen4x3"/>
  <p:notesSz cx="6888163" cy="9623425"/>
  <p:defaultTextStyle>
    <a:defPPr>
      <a:defRPr lang="ru-RU"/>
    </a:defPPr>
    <a:lvl1pPr algn="l" rtl="0" fontAlgn="base">
      <a:spcBef>
        <a:spcPct val="0"/>
      </a:spcBef>
      <a:spcAft>
        <a:spcPct val="0"/>
      </a:spcAft>
      <a:defRPr sz="1700" kern="1200">
        <a:solidFill>
          <a:schemeClr val="tx1"/>
        </a:solidFill>
        <a:latin typeface="Times New Roman" pitchFamily="18" charset="0"/>
        <a:ea typeface="+mn-ea"/>
        <a:cs typeface="+mn-cs"/>
      </a:defRPr>
    </a:lvl1pPr>
    <a:lvl2pPr marL="457200" algn="l" rtl="0" fontAlgn="base">
      <a:spcBef>
        <a:spcPct val="0"/>
      </a:spcBef>
      <a:spcAft>
        <a:spcPct val="0"/>
      </a:spcAft>
      <a:defRPr sz="1700" kern="1200">
        <a:solidFill>
          <a:schemeClr val="tx1"/>
        </a:solidFill>
        <a:latin typeface="Times New Roman" pitchFamily="18" charset="0"/>
        <a:ea typeface="+mn-ea"/>
        <a:cs typeface="+mn-cs"/>
      </a:defRPr>
    </a:lvl2pPr>
    <a:lvl3pPr marL="914400" algn="l" rtl="0" fontAlgn="base">
      <a:spcBef>
        <a:spcPct val="0"/>
      </a:spcBef>
      <a:spcAft>
        <a:spcPct val="0"/>
      </a:spcAft>
      <a:defRPr sz="1700" kern="1200">
        <a:solidFill>
          <a:schemeClr val="tx1"/>
        </a:solidFill>
        <a:latin typeface="Times New Roman" pitchFamily="18" charset="0"/>
        <a:ea typeface="+mn-ea"/>
        <a:cs typeface="+mn-cs"/>
      </a:defRPr>
    </a:lvl3pPr>
    <a:lvl4pPr marL="1371600" algn="l" rtl="0" fontAlgn="base">
      <a:spcBef>
        <a:spcPct val="0"/>
      </a:spcBef>
      <a:spcAft>
        <a:spcPct val="0"/>
      </a:spcAft>
      <a:defRPr sz="1700" kern="1200">
        <a:solidFill>
          <a:schemeClr val="tx1"/>
        </a:solidFill>
        <a:latin typeface="Times New Roman" pitchFamily="18" charset="0"/>
        <a:ea typeface="+mn-ea"/>
        <a:cs typeface="+mn-cs"/>
      </a:defRPr>
    </a:lvl4pPr>
    <a:lvl5pPr marL="1828800" algn="l" rtl="0" fontAlgn="base">
      <a:spcBef>
        <a:spcPct val="0"/>
      </a:spcBef>
      <a:spcAft>
        <a:spcPct val="0"/>
      </a:spcAft>
      <a:defRPr sz="1700" kern="1200">
        <a:solidFill>
          <a:schemeClr val="tx1"/>
        </a:solidFill>
        <a:latin typeface="Times New Roman" pitchFamily="18" charset="0"/>
        <a:ea typeface="+mn-ea"/>
        <a:cs typeface="+mn-cs"/>
      </a:defRPr>
    </a:lvl5pPr>
    <a:lvl6pPr marL="2286000" algn="l" defTabSz="914400" rtl="0" eaLnBrk="1" latinLnBrk="0" hangingPunct="1">
      <a:defRPr sz="1700" kern="1200">
        <a:solidFill>
          <a:schemeClr val="tx1"/>
        </a:solidFill>
        <a:latin typeface="Times New Roman" pitchFamily="18" charset="0"/>
        <a:ea typeface="+mn-ea"/>
        <a:cs typeface="+mn-cs"/>
      </a:defRPr>
    </a:lvl6pPr>
    <a:lvl7pPr marL="2743200" algn="l" defTabSz="914400" rtl="0" eaLnBrk="1" latinLnBrk="0" hangingPunct="1">
      <a:defRPr sz="1700" kern="1200">
        <a:solidFill>
          <a:schemeClr val="tx1"/>
        </a:solidFill>
        <a:latin typeface="Times New Roman" pitchFamily="18" charset="0"/>
        <a:ea typeface="+mn-ea"/>
        <a:cs typeface="+mn-cs"/>
      </a:defRPr>
    </a:lvl7pPr>
    <a:lvl8pPr marL="3200400" algn="l" defTabSz="914400" rtl="0" eaLnBrk="1" latinLnBrk="0" hangingPunct="1">
      <a:defRPr sz="1700" kern="1200">
        <a:solidFill>
          <a:schemeClr val="tx1"/>
        </a:solidFill>
        <a:latin typeface="Times New Roman" pitchFamily="18" charset="0"/>
        <a:ea typeface="+mn-ea"/>
        <a:cs typeface="+mn-cs"/>
      </a:defRPr>
    </a:lvl8pPr>
    <a:lvl9pPr marL="3657600" algn="l" defTabSz="914400" rtl="0" eaLnBrk="1" latinLnBrk="0" hangingPunct="1">
      <a:defRPr sz="17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7B4"/>
    <a:srgbClr val="800000"/>
    <a:srgbClr val="663300"/>
    <a:srgbClr val="FFCC99"/>
    <a:srgbClr val="FF9966"/>
    <a:srgbClr val="FF9933"/>
    <a:srgbClr val="66FFFF"/>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39" autoAdjust="0"/>
    <p:restoredTop sz="94611" autoAdjust="0"/>
  </p:normalViewPr>
  <p:slideViewPr>
    <p:cSldViewPr>
      <p:cViewPr>
        <p:scale>
          <a:sx n="75" d="100"/>
          <a:sy n="75" d="100"/>
        </p:scale>
        <p:origin x="-1206" y="-72"/>
      </p:cViewPr>
      <p:guideLst>
        <p:guide orient="horz" pos="2160"/>
        <p:guide pos="2880"/>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84500" cy="481013"/>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defTabSz="942975">
              <a:defRPr sz="1200"/>
            </a:lvl1pPr>
          </a:lstStyle>
          <a:p>
            <a:pPr>
              <a:defRPr/>
            </a:pPr>
            <a:endParaRPr lang="ru-RU"/>
          </a:p>
        </p:txBody>
      </p:sp>
      <p:sp>
        <p:nvSpPr>
          <p:cNvPr id="46083" name="Rectangle 3"/>
          <p:cNvSpPr>
            <a:spLocks noGrp="1" noChangeArrowheads="1"/>
          </p:cNvSpPr>
          <p:nvPr>
            <p:ph type="dt" sz="quarter" idx="1"/>
          </p:nvPr>
        </p:nvSpPr>
        <p:spPr bwMode="auto">
          <a:xfrm>
            <a:off x="3903663" y="0"/>
            <a:ext cx="2984500" cy="481013"/>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algn="r" defTabSz="942975">
              <a:defRPr sz="1200"/>
            </a:lvl1pPr>
          </a:lstStyle>
          <a:p>
            <a:pPr>
              <a:defRPr/>
            </a:pPr>
            <a:endParaRPr lang="ru-RU"/>
          </a:p>
        </p:txBody>
      </p:sp>
      <p:sp>
        <p:nvSpPr>
          <p:cNvPr id="46084" name="Rectangle 4"/>
          <p:cNvSpPr>
            <a:spLocks noGrp="1" noChangeArrowheads="1"/>
          </p:cNvSpPr>
          <p:nvPr>
            <p:ph type="ftr" sz="quarter" idx="2"/>
          </p:nvPr>
        </p:nvSpPr>
        <p:spPr bwMode="auto">
          <a:xfrm>
            <a:off x="0" y="9142413"/>
            <a:ext cx="2984500" cy="481012"/>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defTabSz="942975">
              <a:defRPr sz="1200"/>
            </a:lvl1pPr>
          </a:lstStyle>
          <a:p>
            <a:pPr>
              <a:defRPr/>
            </a:pPr>
            <a:endParaRPr lang="ru-RU"/>
          </a:p>
        </p:txBody>
      </p:sp>
      <p:sp>
        <p:nvSpPr>
          <p:cNvPr id="46085" name="Rectangle 5"/>
          <p:cNvSpPr>
            <a:spLocks noGrp="1" noChangeArrowheads="1"/>
          </p:cNvSpPr>
          <p:nvPr>
            <p:ph type="sldNum" sz="quarter" idx="3"/>
          </p:nvPr>
        </p:nvSpPr>
        <p:spPr bwMode="auto">
          <a:xfrm>
            <a:off x="3903663" y="9142413"/>
            <a:ext cx="2984500" cy="481012"/>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algn="r" defTabSz="942975">
              <a:defRPr sz="1200"/>
            </a:lvl1pPr>
          </a:lstStyle>
          <a:p>
            <a:pPr>
              <a:defRPr/>
            </a:pPr>
            <a:fld id="{5C7FB5E3-32EA-430D-84D4-A93A4E41C0F8}" type="slidenum">
              <a:rPr lang="ru-RU"/>
              <a:pPr>
                <a:defRPr/>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ru-RU"/>
          </a:p>
        </p:txBody>
      </p:sp>
      <p:sp>
        <p:nvSpPr>
          <p:cNvPr id="4710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ru-RU"/>
          </a:p>
        </p:txBody>
      </p:sp>
      <p:sp>
        <p:nvSpPr>
          <p:cNvPr id="27652" name="Rectangle 4"/>
          <p:cNvSpPr>
            <a:spLocks noChangeArrowheads="1" noTextEdit="1"/>
          </p:cNvSpPr>
          <p:nvPr>
            <p:ph type="sldImg" idx="2"/>
          </p:nvPr>
        </p:nvSpPr>
        <p:spPr bwMode="auto">
          <a:xfrm>
            <a:off x="990600" y="685800"/>
            <a:ext cx="4876800" cy="3657600"/>
          </a:xfrm>
          <a:prstGeom prst="rect">
            <a:avLst/>
          </a:prstGeom>
          <a:noFill/>
          <a:ln w="9525">
            <a:solidFill>
              <a:srgbClr val="000000"/>
            </a:solidFill>
            <a:miter lim="800000"/>
            <a:headEnd/>
            <a:tailEnd/>
          </a:ln>
        </p:spPr>
      </p:sp>
      <p:sp>
        <p:nvSpPr>
          <p:cNvPr id="47109" name="Rectangle 5"/>
          <p:cNvSpPr>
            <a:spLocks noGrp="1" noChangeArrowheads="1"/>
          </p:cNvSpPr>
          <p:nvPr>
            <p:ph type="body" sz="quarter" idx="3"/>
          </p:nvPr>
        </p:nvSpPr>
        <p:spPr bwMode="auto">
          <a:xfrm>
            <a:off x="914400" y="4572000"/>
            <a:ext cx="5029200" cy="4343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47110" name="Rectangle 6"/>
          <p:cNvSpPr>
            <a:spLocks noGrp="1" noChangeArrowheads="1"/>
          </p:cNvSpPr>
          <p:nvPr>
            <p:ph type="ftr" sz="quarter" idx="4"/>
          </p:nvPr>
        </p:nvSpPr>
        <p:spPr bwMode="auto">
          <a:xfrm>
            <a:off x="0" y="91440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ru-RU"/>
          </a:p>
        </p:txBody>
      </p:sp>
      <p:sp>
        <p:nvSpPr>
          <p:cNvPr id="47111" name="Rectangle 7"/>
          <p:cNvSpPr>
            <a:spLocks noGrp="1" noChangeArrowheads="1"/>
          </p:cNvSpPr>
          <p:nvPr>
            <p:ph type="sldNum" sz="quarter" idx="5"/>
          </p:nvPr>
        </p:nvSpPr>
        <p:spPr bwMode="auto">
          <a:xfrm>
            <a:off x="3886200" y="91440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408B8A7-E8FB-4C88-A514-5C3464CDAA09}"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B5020138-3933-4947-B202-B39C10F31454}" type="slidenum">
              <a:rPr lang="ru-RU" smtClean="0"/>
              <a:pPr/>
              <a:t>1</a:t>
            </a:fld>
            <a:endParaRPr lang="ru-RU" smtClean="0"/>
          </a:p>
        </p:txBody>
      </p:sp>
      <p:sp>
        <p:nvSpPr>
          <p:cNvPr id="28675" name="Rectangle 2"/>
          <p:cNvSpPr>
            <a:spLocks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A3C3E147-5F1D-4340-BBC3-8928CE003C98}" type="slidenum">
              <a:rPr lang="ru-RU" smtClean="0"/>
              <a:pPr/>
              <a:t>2</a:t>
            </a:fld>
            <a:endParaRPr lang="ru-RU" smtClean="0"/>
          </a:p>
        </p:txBody>
      </p:sp>
      <p:sp>
        <p:nvSpPr>
          <p:cNvPr id="29699" name="Rectangle 2"/>
          <p:cNvSpPr>
            <a:spLocks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257DE697-13DF-4FE6-BF8A-F794799270E0}" type="slidenum">
              <a:rPr lang="ru-RU" smtClean="0"/>
              <a:pPr/>
              <a:t>3</a:t>
            </a:fld>
            <a:endParaRPr lang="ru-RU" smtClean="0"/>
          </a:p>
        </p:txBody>
      </p:sp>
      <p:sp>
        <p:nvSpPr>
          <p:cNvPr id="30723" name="Rectangle 2"/>
          <p:cNvSpPr>
            <a:spLocks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E56907D-4329-4D02-8D08-869EA174EB7E}" type="slidenum">
              <a:rPr lang="ru-RU" smtClean="0"/>
              <a:pPr/>
              <a:t>4</a:t>
            </a:fld>
            <a:endParaRPr lang="ru-RU" smtClean="0"/>
          </a:p>
        </p:txBody>
      </p:sp>
      <p:sp>
        <p:nvSpPr>
          <p:cNvPr id="31747" name="Rectangle 2"/>
          <p:cNvSpPr>
            <a:spLocks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r>
              <a:rPr lang="ru-RU" sz="1100" smtClean="0">
                <a:latin typeface="Arial" charset="0"/>
                <a:cs typeface="Arial" charset="0"/>
              </a:rPr>
              <a:t>Подготовка ТР ПП РФ №870 проводилась в рамках реализации первой Правительственной программы разработки технических регламентов в соответствии с требованиями №184-ФЗ и №384-ФЗ, а также, безусловно, с учетом требований №116-ФЗ. На них и базируется технический регламент о безопасности сетей газораспределения и газопотребления. Кроме того, учитывались требования ряда других законодательных актов, в частности №123-ФЗ «Технический регламент о требованиях пожарной безопасности». На сегодняшний день в России технический регламент о безопасности сетей газораспределения и газопотребления единственный технический регламент, определяющий обязательные требования к вполне конкретным объектам, являющимися с одной стороны зданиями и сооружениями, а с другой стороны опасными производственными объектами. Причем эти требования отражают весь жизненный цикл сетей газораспределения и газопотребления: от их проектирования до ликвидации. Нынешняя ситуация уникальна тем, что не только дает возможность на законных основаниях привести всю нормативную базу газораспределения и газопотребления в соответствие требованиям нормативного правового акта высшего уровня, гармонизировать ее структуру и состав, но и обязывает нас сделать это. Следует отметить, что несмотря на то , что ТР ПП РФ №870 разрабатывался в период с 2005 по 2010 гг. его идеология в значительной степени совпадает с недавно принятой «Концепцией совершенствования государственной политики в области обеспечения промышленной безопасности на период до 2020 г.».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B2B694A4-5AA4-4352-873E-21D85CBB19A8}" type="slidenum">
              <a:rPr lang="ru-RU" smtClean="0"/>
              <a:pPr/>
              <a:t>5</a:t>
            </a:fld>
            <a:endParaRPr lang="ru-RU" smtClean="0"/>
          </a:p>
        </p:txBody>
      </p:sp>
      <p:sp>
        <p:nvSpPr>
          <p:cNvPr id="32771" name="Rectangle 2"/>
          <p:cNvSpPr>
            <a:spLocks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5286E7FB-53F1-4C80-8B5D-5AE05EE8048E}" type="slidenum">
              <a:rPr lang="ru-RU" smtClean="0"/>
              <a:pPr/>
              <a:t>6</a:t>
            </a:fld>
            <a:endParaRPr lang="ru-RU" smtClean="0"/>
          </a:p>
        </p:txBody>
      </p:sp>
      <p:sp>
        <p:nvSpPr>
          <p:cNvPr id="33795" name="Rectangle 2"/>
          <p:cNvSpPr>
            <a:spLocks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71F23147-8DD3-4BFD-8CB3-9B757D283B06}" type="slidenum">
              <a:rPr lang="ru-RU" smtClean="0"/>
              <a:pPr/>
              <a:t>7</a:t>
            </a:fld>
            <a:endParaRPr lang="ru-RU" smtClean="0"/>
          </a:p>
        </p:txBody>
      </p:sp>
      <p:sp>
        <p:nvSpPr>
          <p:cNvPr id="34819" name="Rectangle 2"/>
          <p:cNvSpPr>
            <a:spLocks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EA7C4279-40FF-40EE-BF39-09CFACBB652C}" type="slidenum">
              <a:rPr lang="ru-RU" smtClean="0"/>
              <a:pPr/>
              <a:t>8</a:t>
            </a:fld>
            <a:endParaRPr lang="ru-RU" smtClean="0"/>
          </a:p>
        </p:txBody>
      </p:sp>
      <p:sp>
        <p:nvSpPr>
          <p:cNvPr id="35843" name="Rectangle 2"/>
          <p:cNvSpPr>
            <a:spLocks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5388CB8C-2371-4109-8F8D-158A46CEAAAE}" type="slidenum">
              <a:rPr lang="ru-RU" smtClean="0"/>
              <a:pPr/>
              <a:t>9</a:t>
            </a:fld>
            <a:endParaRPr lang="ru-RU" smtClean="0"/>
          </a:p>
        </p:txBody>
      </p:sp>
      <p:sp>
        <p:nvSpPr>
          <p:cNvPr id="36867" name="Rectangle 2"/>
          <p:cNvSpPr>
            <a:spLocks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94D685E-1D36-4A10-AE8C-3F9E51EA408B}" type="slidenum">
              <a:rPr lang="ru-RU" smtClean="0"/>
              <a:pPr/>
              <a:t>10</a:t>
            </a:fld>
            <a:endParaRPr lang="ru-RU" smtClean="0"/>
          </a:p>
        </p:txBody>
      </p:sp>
      <p:sp>
        <p:nvSpPr>
          <p:cNvPr id="37891" name="Rectangle 2"/>
          <p:cNvSpPr>
            <a:spLocks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57EA47C-E83E-4EA2-8B4C-F176A91373AC}" type="slidenum">
              <a:rPr lang="ru-RU" smtClean="0"/>
              <a:pPr/>
              <a:t>11</a:t>
            </a:fld>
            <a:endParaRPr lang="ru-RU" smtClean="0"/>
          </a:p>
        </p:txBody>
      </p:sp>
      <p:sp>
        <p:nvSpPr>
          <p:cNvPr id="38915" name="Rectangle 2"/>
          <p:cNvSpPr>
            <a:spLocks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60AE3BEF-44F0-4BB4-98BC-F66B2ED299FC}" type="slidenum">
              <a:rPr lang="ru-RU" smtClean="0"/>
              <a:pPr/>
              <a:t>12</a:t>
            </a:fld>
            <a:endParaRPr lang="ru-RU" smtClean="0"/>
          </a:p>
        </p:txBody>
      </p:sp>
      <p:sp>
        <p:nvSpPr>
          <p:cNvPr id="39939" name="Rectangle 2"/>
          <p:cNvSpPr>
            <a:spLocks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0A5889E-A73E-43C4-84A5-7D4B8075BD84}" type="slidenum">
              <a:rPr lang="ru-RU" smtClean="0"/>
              <a:pPr/>
              <a:t>13</a:t>
            </a:fld>
            <a:endParaRPr lang="ru-RU" smtClean="0"/>
          </a:p>
        </p:txBody>
      </p:sp>
      <p:sp>
        <p:nvSpPr>
          <p:cNvPr id="40963" name="Rectangle 2"/>
          <p:cNvSpPr>
            <a:spLocks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A2FADD98-BA9C-42A8-9ECA-CAFDA09D9DFE}" type="slidenum">
              <a:rPr lang="ru-RU" smtClean="0"/>
              <a:pPr/>
              <a:t>14</a:t>
            </a:fld>
            <a:endParaRPr lang="ru-RU" smtClean="0"/>
          </a:p>
        </p:txBody>
      </p:sp>
      <p:sp>
        <p:nvSpPr>
          <p:cNvPr id="41987" name="Rectangle 2"/>
          <p:cNvSpPr>
            <a:spLocks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35CC920A-05F6-4135-95CF-3055FF8BC3F0}" type="slidenum">
              <a:rPr lang="ru-RU" smtClean="0"/>
              <a:pPr/>
              <a:t>15</a:t>
            </a:fld>
            <a:endParaRPr lang="ru-RU" smtClean="0"/>
          </a:p>
        </p:txBody>
      </p:sp>
      <p:sp>
        <p:nvSpPr>
          <p:cNvPr id="43011" name="Rectangle 2"/>
          <p:cNvSpPr>
            <a:spLocks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18CA5328-E55D-4D18-8786-620A7C740227}" type="slidenum">
              <a:rPr lang="ru-RU" smtClean="0"/>
              <a:pPr/>
              <a:t>16</a:t>
            </a:fld>
            <a:endParaRPr lang="ru-RU" smtClean="0"/>
          </a:p>
        </p:txBody>
      </p:sp>
      <p:sp>
        <p:nvSpPr>
          <p:cNvPr id="44035" name="Rectangle 2"/>
          <p:cNvSpPr>
            <a:spLocks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ru-RU" smtClean="0">
                <a:latin typeface="Arial" charset="0"/>
                <a:cs typeface="Arial" charset="0"/>
              </a:rPr>
              <a:t>Технический регламент о безопасности сетей газораспределения и газопотребления, разработанный ОАО «Гипрониигаз» по заказу Минэнерго России, был официально опубликован 8 ноября 2010 г. и в соответствии с п.1 Постановления Правительства РФ №870 вступил в силу по истечении 12 месяцев со дня официального опубликования. В соответствии с п.3 того же Постановления было издано Распоряжение Правительства РФ от 10 июня 2011 г. №1005 – р. В соответствии со ст.16.1 федерального закона «О техническом регулировании» Росстандартом был издан Приказ от 3 октября 2011 г. №5214. Таким образом все необходимые формальности предусмотренные законодательством были соблюдены.</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3C3444C4-CB98-4ED9-8603-DA65BA23D56D}" type="slidenum">
              <a:rPr lang="ru-RU" smtClean="0"/>
              <a:pPr/>
              <a:t>17</a:t>
            </a:fld>
            <a:endParaRPr lang="ru-RU" smtClean="0"/>
          </a:p>
        </p:txBody>
      </p:sp>
      <p:sp>
        <p:nvSpPr>
          <p:cNvPr id="45059" name="Rectangle 2"/>
          <p:cNvSpPr>
            <a:spLocks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ru-RU" smtClean="0">
                <a:latin typeface="Arial" charset="0"/>
                <a:cs typeface="Arial" charset="0"/>
              </a:rPr>
              <a:t>Следует отметить, что органы Ростехнадзора фактически осуществляют контроль и надзор на всех этапах жизненного цикла сетей газораспределения и газопотребления за исключением этапа их проектирования, поскольку  при проектировании оценка соответствия сетей газораспределения и газопотребления требованиям технического регламента осуществляется в форме государственной экспертизы проектной документации и результатов инженерных изысканий в соответствии с законодательством о градостроительной деятельности. Последние изменения градостроительного кодекса и закона о промышленной безопасности достаточно четко обозначили границы государственной экспертизы и экспертизы промышленной безопасности при разработке проектной документации. Упомянутая ранее «Концепция совершенствования государственной политики в области обеспечения промышленной безопасности на период до 2020 г.» предусматривает в дальнейшем инкорпорирование экспертизы промышленной безопасности проектной документации в состав единой государственной экспертизы. Существуют определенные разночтения между техническим регламентом и ПП РФ №54 от 1 февраля 2006 г. «О государственном строительном надзоре в Российской Федерации», так как в ТР не упомянуты органы исполнительной власти субъектов РФ, уполномоченные на осуществление государственного строительного надзора. Но эта коллизия может быть устранена грамотным применением п.93 ТР в ходе правоприменительной практики, а также, при необходимости, уточнением надзорных процедур в нормативных документах более низкого уровня.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1B6A0B26-C745-4B5E-8128-5D8F957CA372}" type="slidenum">
              <a:rPr lang="ru-RU" smtClean="0"/>
              <a:pPr/>
              <a:t>18</a:t>
            </a:fld>
            <a:endParaRPr lang="ru-RU" smtClean="0"/>
          </a:p>
        </p:txBody>
      </p:sp>
      <p:sp>
        <p:nvSpPr>
          <p:cNvPr id="46083" name="Rectangle 2"/>
          <p:cNvSpPr>
            <a:spLocks noChangeArrowheads="1" noTextEdit="1"/>
          </p:cNvSpPr>
          <p:nvPr>
            <p:ph type="sldImg"/>
          </p:nvPr>
        </p:nvSpPr>
        <p:spPr>
          <a:ln/>
        </p:spPr>
      </p:sp>
      <p:sp>
        <p:nvSpPr>
          <p:cNvPr id="21508" name="Rectangle 3"/>
          <p:cNvSpPr>
            <a:spLocks noGrp="1" noChangeArrowheads="1"/>
          </p:cNvSpPr>
          <p:nvPr>
            <p:ph type="body" idx="1"/>
          </p:nvPr>
        </p:nvSpPr>
        <p:spPr>
          <a:ln/>
        </p:spPr>
        <p:txBody>
          <a:bodyPr/>
          <a:lstStyle/>
          <a:p>
            <a:pPr eaLnBrk="1" hangingPunct="1">
              <a:defRPr/>
            </a:pPr>
            <a:r>
              <a:rPr lang="ru-RU" sz="1100" dirty="0" smtClean="0">
                <a:solidFill>
                  <a:schemeClr val="accent6">
                    <a:lumMod val="75000"/>
                  </a:schemeClr>
                </a:solidFill>
                <a:latin typeface="Arial" pitchFamily="34" charset="0"/>
                <a:cs typeface="Arial" pitchFamily="34" charset="0"/>
              </a:rPr>
              <a:t>Если в различных действующих нормативных правовых актах или других документах, содержатся  требования к одним и тем же объектам, то к исполнению должны приниматься требования документа, находящегося выше по иерархической лестнице. </a:t>
            </a:r>
            <a:r>
              <a:rPr lang="ru-RU" sz="1100" dirty="0" smtClean="0">
                <a:latin typeface="Arial" charset="0"/>
                <a:cs typeface="Arial" charset="0"/>
              </a:rPr>
              <a:t>Существуют определенные разночтения между техническим регламентом №870, с одной стороны, и Градостроительным кодексом и ПП РФ №54 от 1 февраля 2006 г. «О государственном строительном надзоре в Российской Федерации», с другой стороны в части осуществления государственного строительного надзора и приемки сетей в эксплуатацию. Как считает Ростехнадзор, эти противоречия толкуются в пользу Градостроительного кодекса. Впоследствии предполагается уточнение надзорных процедур. </a:t>
            </a:r>
            <a:r>
              <a:rPr lang="ru-RU" sz="1100" dirty="0" smtClean="0">
                <a:solidFill>
                  <a:schemeClr val="accent6">
                    <a:lumMod val="75000"/>
                  </a:schemeClr>
                </a:solidFill>
                <a:latin typeface="Arial" pitchFamily="34" charset="0"/>
                <a:cs typeface="Arial" pitchFamily="34" charset="0"/>
              </a:rPr>
              <a:t>СП 62.13330.2010 «СНиП 42-01-2002» является сегодня одним из самых легитимных документов, поскольку включен в перечни документов, обеспечивающих соблюдение требований не только  ТР №870, но и №384-ФЗ «Технический регламент о безопасности зданий и сооружений». </a:t>
            </a:r>
            <a:r>
              <a:rPr lang="ru-RU" sz="1100" dirty="0" smtClean="0">
                <a:latin typeface="Arial" charset="0"/>
                <a:cs typeface="Arial" charset="0"/>
              </a:rPr>
              <a:t> </a:t>
            </a:r>
          </a:p>
          <a:p>
            <a:pPr eaLnBrk="1" hangingPunct="1">
              <a:defRPr/>
            </a:pPr>
            <a:endParaRPr lang="ru-RU" sz="1100" dirty="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06C88232-3543-4A77-9E35-EF2F9B4316C3}" type="slidenum">
              <a:rPr lang="ru-RU" smtClean="0"/>
              <a:pPr/>
              <a:t>19</a:t>
            </a:fld>
            <a:endParaRPr lang="ru-RU" smtClean="0"/>
          </a:p>
        </p:txBody>
      </p:sp>
      <p:sp>
        <p:nvSpPr>
          <p:cNvPr id="47107" name="Rectangle 2"/>
          <p:cNvSpPr>
            <a:spLocks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ru-RU" smtClean="0">
                <a:latin typeface="Arial" charset="0"/>
                <a:cs typeface="Arial" charset="0"/>
              </a:rPr>
              <a:t>Изменения, внесенные в июле 2011 г. в федеральные законы «О техническом регулировании» и «О промышленной безопасности опасных производственных объектов» с одной стороны внесли ряд уточнений в разграничение принятия нормативных документов, регламентирующих требования к опасным производственным объектам, с другой стороны эту ситуацию еще больше запутали. Давайте посмотрим на тексты, представленные на слайде, из которых становится понятно, что техническое регулирование по ряду видов деятельности пересекается регулированием отношений в области промышленной безопасности.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C6CEAAB5-0284-4989-A58E-F39EFF9294B3}" type="slidenum">
              <a:rPr lang="ru-RU" smtClean="0"/>
              <a:pPr/>
              <a:t>20</a:t>
            </a:fld>
            <a:endParaRPr lang="ru-RU" smtClean="0"/>
          </a:p>
        </p:txBody>
      </p:sp>
      <p:sp>
        <p:nvSpPr>
          <p:cNvPr id="48131" name="Rectangle 2"/>
          <p:cNvSpPr>
            <a:spLocks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ru-RU" smtClean="0">
                <a:latin typeface="Arial" charset="0"/>
                <a:cs typeface="Arial" charset="0"/>
              </a:rPr>
              <a:t>Вместе с тем, другой пункт вроде бы ограничивает требования технических регламентов безопасностью технических устройств, применяемых на опасных производственных объектах. Но одновременно в тексте №184-ФЗ осталась необходимость обеспечения в регламентах требований взрывоопасности, пожарной и механической опасности, других видов безопасности, а самое главное осталась статья 5.1 устанавливающая, что особенности технического регулирования в области обеспечения безопасности зданий и сооружений, которыми являются сети газораспределения и газопотребления» устанавливаются Федеральным законом №384-ФЗ «Технический регламент о безопасности зданий и сооружений».  Ростехнадзор считает, что со временем именно федеральные нормы и правила станут основными нормативными правовыми актами для опасных производственных объектов. Более того, даже если произойдет революция в нормотворчестве и будет принят технический регламент ЕврАзЭС «О безопасности зданий и сооружений, строительных материалов и изделий», то вопросы оценки соответствия, включая экспертизу и государственный надзор останутся на усмотрение национальных законодательств, то есть документы Ростехнадзора будут одними из самых легитимных. Но пока РТН готов к разработке и утверждению СП, это записано и в положении об РТН. Надо этим пользоваться.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8836B12-04A4-47C7-9BB0-E691D8ED89BC}" type="slidenum">
              <a:rPr lang="ru-RU" smtClean="0"/>
              <a:pPr/>
              <a:t>21</a:t>
            </a:fld>
            <a:endParaRPr lang="ru-RU" smtClean="0"/>
          </a:p>
        </p:txBody>
      </p:sp>
      <p:sp>
        <p:nvSpPr>
          <p:cNvPr id="49155" name="Rectangle 2"/>
          <p:cNvSpPr>
            <a:spLocks noChangeArrowheads="1" noTextEdit="1"/>
          </p:cNvSpPr>
          <p:nvPr>
            <p:ph type="sldImg"/>
          </p:nvPr>
        </p:nvSpPr>
        <p:spPr>
          <a:ln/>
        </p:spPr>
      </p:sp>
      <p:sp>
        <p:nvSpPr>
          <p:cNvPr id="17412" name="Rectangle 3"/>
          <p:cNvSpPr>
            <a:spLocks noGrp="1" noChangeArrowheads="1"/>
          </p:cNvSpPr>
          <p:nvPr>
            <p:ph type="body" idx="1"/>
          </p:nvPr>
        </p:nvSpPr>
        <p:spPr>
          <a:ln/>
        </p:spPr>
        <p:txBody>
          <a:bodyPr/>
          <a:lstStyle/>
          <a:p>
            <a:pPr eaLnBrk="1" hangingPunct="1">
              <a:defRPr/>
            </a:pPr>
            <a:r>
              <a:rPr lang="ru-RU" sz="1050" dirty="0" smtClean="0">
                <a:latin typeface="Arial" charset="0"/>
                <a:cs typeface="Arial" charset="0"/>
              </a:rPr>
              <a:t>СНиП 42-01 актуализировался в рамках реализации №384-ФЗ, т.к. вошел в перечень документов, применяемых на обязательной основе для соблюдения требований №384-ФЗ (распоряжение Правительства РФ №1047-р от 21.06.2010 г.). В нем есть ссылка и на соответствие требованиям ТР ПП РФ №870. Сегодня в вопросах применения СП 62.13330.2010 в качестве актуализированного СНиП 42-01 имеется проблема, связанная с тем, что до сих пор не внесены необходимы изменения в распоряжение №1047-р . Эта недоработка Минрегиона РФ (как и отсутствие в приказе об утверждении СП 62.13330.2010 пункта об отмене СНиП 42-01) создает неопределенность, как для проектировщиков, так и для экспертов. Другая серьезная проблема - это параллелизм в работе ТК465 и ТК 23. В ТК 465 (контролируется Национальным объединением СРО строителей) основными документами по стандартизации для проектирования и строительства определены СП Минрегиона РФ. В ТК 23 (контролируется ОАО «Газпром») в качестве документов по стандартизации разрабатываются исключительно национальные стандарты, в том числе и по вопросам проектирования и строительства. Поскольку законодательство о техническом регулировании не разграничивает четко сферу применения СП и НС, для разрешения конфликтной ситуации требуется наличие соответствующих договоренностей между ТК 465 и ТК 23 (ситуация здесь пока непримиримая). Принятие СП имеет более простой и быстродействующий механизм по сравнению с утверждением НС. Его эффективно использует Минрегион РФ при актуализации СНиП и СП. Думается, что Ростехнадзор может вмешаться в ситуацию как главный орган по контролю за требованиями ТР ПП РФ №870. Возможно, что для проектировщиков, строителей и экспертов работа по СП Минрегиона более понятная и привычная процедура, чем работа по НС. Кроме того, экспертизу проектов НС по проектированию и строительству в Росстандарте делать некому, они будут направлять их в Минрегион, а для Минрегиона выбор между своим СП и НС Росстандарта вполне очевидно будет в пользу СП.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1E3F38F2-3C53-4150-BE12-C6121A7F4917}" type="slidenum">
              <a:rPr lang="ru-RU" smtClean="0"/>
              <a:pPr/>
              <a:t>22</a:t>
            </a:fld>
            <a:endParaRPr lang="ru-RU" smtClean="0"/>
          </a:p>
        </p:txBody>
      </p:sp>
      <p:sp>
        <p:nvSpPr>
          <p:cNvPr id="50179" name="Rectangle 2"/>
          <p:cNvSpPr>
            <a:spLocks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ru-RU" sz="1100" smtClean="0">
                <a:latin typeface="Arial" charset="0"/>
                <a:cs typeface="Arial" charset="0"/>
              </a:rPr>
              <a:t>Надо отметить активное взаимодействие по вопросу актуализации нормативных документов по эксплуатации сетей газораспределения и газопотребления между ОАО «Газпром газораспределение» и Ростехнадзором. ОАО «Газпром газораспределение» положительно отозвалось на предложение Ростехнадзора поддержать финансирование соответствующих разработок НД. Непосредственное финансирование осуществляет НП СРО «ГС.П». Это очень позитивный пример (европейский подход), когда некоммерческое объединение профессионалов инвестирует средства в разработку государственных нормативных документов. Что касается проектов НС по эксплуатации: они прошли много стадий обсуждения, проекты документов разрабатывались в развитие технического регламента о безопасности сетей газораспределения и газопотребления. Сегодня осталась проблема только с их утверждением в Росстандарте, для этой структуры экспертиза и утверждение таких документов очень непривычное дело, процесс может затянуться. Есть алгоритм более быстрого решения вопроса – переформатирование проектов НС в проекты СП Ростехнадзора! Вообще идея с созданием всероссийской системы стандартизации по всему кругу вопросов газораспределения и газопотребления исключительно за счет принятия национальных стандартов оказалась не вполне состоятельной. Хорошие корпоративные системы СТО (как в ОАО «Газпром» или в ОАО «Газпром газораспределение») не работают на уровне страны, так как в вопросах федерального нормирования и стандартизации слишком много других легитимных интересантов, работающих в рамках действующего законодательства.</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DD6158B-B83F-4FDA-9EC2-2A92780A0D16}" type="slidenum">
              <a:rPr lang="ru-RU" smtClean="0"/>
              <a:pPr/>
              <a:t>23</a:t>
            </a:fld>
            <a:endParaRPr lang="ru-RU" smtClean="0"/>
          </a:p>
        </p:txBody>
      </p:sp>
      <p:sp>
        <p:nvSpPr>
          <p:cNvPr id="51203" name="Rectangle 2"/>
          <p:cNvSpPr>
            <a:spLocks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marL="228600" indent="-228600" eaLnBrk="1" hangingPunct="1">
              <a:buFontTx/>
              <a:buAutoNum type="arabicPeriod"/>
            </a:pPr>
            <a:r>
              <a:rPr lang="ru-RU" smtClean="0">
                <a:latin typeface="Arial" charset="0"/>
                <a:cs typeface="Arial" charset="0"/>
              </a:rPr>
              <a:t>Например, можно уточнить, что ПБ 12-529-03 действуют только в части, не противоречащей обязательным требованиям технического регламента. Особенно это относится к разделам по проектированию, для которого единственной формой оценки соответствия является экспертиза проектной документации. Аналогичные разъяснения нужны и по РД 12-411-01. Следует также решить вопрос о необходимости проведения внеочередной аттестации в связи с вступлением в силу технического регламента.</a:t>
            </a:r>
          </a:p>
          <a:p>
            <a:pPr marL="228600" indent="-228600" eaLnBrk="1" hangingPunct="1">
              <a:buFontTx/>
              <a:buAutoNum type="arabicPeriod"/>
            </a:pPr>
            <a:r>
              <a:rPr lang="ru-RU" smtClean="0">
                <a:latin typeface="Arial" charset="0"/>
                <a:cs typeface="Arial" charset="0"/>
              </a:rPr>
              <a:t>Это относится в том числе и к недавно введенным в действие СП 62.13330.2010 «СНиП 42-01-2002. Актуализированная редакция» и к ГОСТ Р 53865-2010 «Система газораспределительная. Термины и определения».  В РФ зачастую принятие нового нормативного документа не приводит к отмене действующего, при этом такие случаи возможны, как в рамках одного федерального органа исполнительной власти (пример, СНиП 42-01), как и в рамках различных структур (пример, комплект ОСТов Минэнерго по эксплуатации и ПТЭ «Росстройгазификации»). В будущем такая ситуация вполне возможна между Росстандартом и Минэнерго (или между Ростехнадзором и Минэнерго) после принятия НС (или СП) по технической эксплуатации сетей газораспределения и газопотребления.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55A64836-40E4-48E5-9E17-D9A03A65087D}" type="slidenum">
              <a:rPr lang="ru-RU" smtClean="0"/>
              <a:pPr/>
              <a:t>24</a:t>
            </a:fld>
            <a:endParaRPr lang="ru-RU" smtClean="0"/>
          </a:p>
        </p:txBody>
      </p:sp>
      <p:sp>
        <p:nvSpPr>
          <p:cNvPr id="52227" name="Rectangle 2"/>
          <p:cNvSpPr>
            <a:spLocks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ru-RU" smtClean="0">
                <a:latin typeface="Arial" charset="0"/>
                <a:cs typeface="Arial" charset="0"/>
              </a:rPr>
              <a:t>Предлагается довольно простая и понятная структура нормативной базы с разделением компетенции и руководящей ролью Ростехнадзора в формировании этой базы. Если будут приняты правительственные решения о статусе и особенностях такой разновидности нормативного правового акта, как федеральные нормы и правила в области промышленной безопасности, что предусмотрено новой редакцией п.1 ст.3 №116-ФЗ, возможно будет часть СП Ростехнадзора переформатировать в федеральные нормы и правила. Хотя и сегодня в соответствии с законодательством о техническом регулировании и положением о Федеральной службе по экологическому, технологическому и атомному надзору, статус СП Ростехнадзора очень высок и вполне достаточен для эффективного осуществления функций по государственному надзору.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C616013-2962-4F26-A517-14E9859AA6DF}" type="slidenum">
              <a:rPr lang="ru-RU"/>
              <a:pPr>
                <a:defRPr/>
              </a:pPr>
              <a:t>‹#›</a:t>
            </a:fld>
            <a:endParaRPr lang="ru-RU"/>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10688DF-4E80-4418-B403-C2E236F7E2AB}" type="slidenum">
              <a:rPr lang="ru-RU"/>
              <a:pPr>
                <a:defRPr/>
              </a:pPr>
              <a:t>‹#›</a:t>
            </a:fld>
            <a:endParaRPr lang="ru-RU"/>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856CED1-F8C0-49F8-B7B6-63F0F4F020C3}" type="slidenum">
              <a:rPr lang="ru-RU"/>
              <a:pPr>
                <a:defRPr/>
              </a:pPr>
              <a:t>‹#›</a:t>
            </a:fld>
            <a:endParaRPr lang="ru-RU"/>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DF8CBD80-48A1-469E-82E7-4EA8E678F45B}" type="slidenum">
              <a:rPr lang="ru-RU"/>
              <a:pPr>
                <a:defRPr/>
              </a:pPr>
              <a:t>‹#›</a:t>
            </a:fld>
            <a:endParaRPr lang="ru-RU"/>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E940CCAB-5567-4935-88CC-D79D120CB25B}" type="slidenum">
              <a:rPr lang="ru-RU"/>
              <a:pPr>
                <a:defRPr/>
              </a:pPr>
              <a:t>‹#›</a:t>
            </a:fld>
            <a:endParaRPr lang="ru-RU"/>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F4B52E74-429F-42B8-B3D0-75DFA58BE64C}" type="slidenum">
              <a:rPr lang="ru-RU"/>
              <a:pPr>
                <a:defRPr/>
              </a:pPr>
              <a:t>‹#›</a:t>
            </a:fld>
            <a:endParaRPr lang="ru-RU"/>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92691279-F061-4495-B015-CE79E6403DA3}" type="slidenum">
              <a:rPr lang="ru-RU"/>
              <a:pPr>
                <a:defRPr/>
              </a:pPr>
              <a:t>‹#›</a:t>
            </a:fld>
            <a:endParaRPr lang="ru-RU"/>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40C7EF0-8DDB-4EC0-8517-2405BE118434}" type="slidenum">
              <a:rPr lang="ru-RU"/>
              <a:pPr>
                <a:defRPr/>
              </a:pPr>
              <a:t>‹#›</a:t>
            </a:fld>
            <a:endParaRPr lang="ru-RU"/>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A4A42DD-6A60-48D3-9492-4AA2C2626E91}" type="slidenum">
              <a:rPr lang="ru-RU"/>
              <a:pPr>
                <a:defRPr/>
              </a:pPr>
              <a:t>‹#›</a:t>
            </a:fld>
            <a:endParaRPr lang="ru-RU"/>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2468495-8EDE-4B19-80E2-BD9B4F9BCD35}" type="slidenum">
              <a:rPr lang="ru-RU"/>
              <a:pPr>
                <a:defRPr/>
              </a:pPr>
              <a:t>‹#›</a:t>
            </a:fld>
            <a:endParaRPr lang="ru-RU"/>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15100" y="609600"/>
            <a:ext cx="1943100" cy="54864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609600"/>
            <a:ext cx="56769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9E70C41-4359-47C0-9976-29B789EF9BB9}" type="slidenum">
              <a:rPr lang="ru-RU"/>
              <a:pPr>
                <a:defRPr/>
              </a:pPr>
              <a:t>‹#›</a:t>
            </a:fld>
            <a:endParaRPr lang="ru-RU"/>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folHlink"/>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5603"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ABB56CD8-8A7F-4BE4-BDE6-C0FF14FE50B0}"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oleObject" Target="../embeddings/oleObject7.bin"/></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oleObject" Target="../embeddings/oleObject8.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embeddings/oleObject9.bin"/></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10.vml"/><Relationship Id="rId4" Type="http://schemas.openxmlformats.org/officeDocument/2006/relationships/oleObject" Target="../embeddings/oleObject10.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oleObject" Target="../embeddings/oleObject11.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12.vml"/><Relationship Id="rId4" Type="http://schemas.openxmlformats.org/officeDocument/2006/relationships/oleObject" Target="../embeddings/oleObject12.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oleObject" Target="../embeddings/oleObject13.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14.vml"/><Relationship Id="rId4" Type="http://schemas.openxmlformats.org/officeDocument/2006/relationships/oleObject" Target="../embeddings/oleObject14.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mlDrawing" Target="../drawings/vmlDrawing15.vml"/><Relationship Id="rId4" Type="http://schemas.openxmlformats.org/officeDocument/2006/relationships/oleObject" Target="../embeddings/oleObject15.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mlDrawing" Target="../drawings/vmlDrawing16.vml"/><Relationship Id="rId4" Type="http://schemas.openxmlformats.org/officeDocument/2006/relationships/oleObject" Target="../embeddings/oleObject16.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vmlDrawing" Target="../drawings/vmlDrawing17.vml"/><Relationship Id="rId4" Type="http://schemas.openxmlformats.org/officeDocument/2006/relationships/oleObject" Target="../embeddings/oleObject17.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mlDrawing" Target="../drawings/vmlDrawing18.vml"/><Relationship Id="rId4" Type="http://schemas.openxmlformats.org/officeDocument/2006/relationships/oleObject" Target="../embeddings/oleObject18.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vmlDrawing" Target="../drawings/vmlDrawing19.vml"/><Relationship Id="rId4" Type="http://schemas.openxmlformats.org/officeDocument/2006/relationships/oleObject" Target="../embeddings/oleObject19.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20.vml"/><Relationship Id="rId4" Type="http://schemas.openxmlformats.org/officeDocument/2006/relationships/oleObject" Target="../embeddings/oleObject20.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mlDrawing" Target="../drawings/vmlDrawing21.vml"/><Relationship Id="rId4" Type="http://schemas.openxmlformats.org/officeDocument/2006/relationships/oleObject" Target="../embeddings/oleObject21.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vmlDrawing" Target="../drawings/vmlDrawing22.vml"/><Relationship Id="rId4" Type="http://schemas.openxmlformats.org/officeDocument/2006/relationships/oleObject" Target="../embeddings/oleObject22.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mlDrawing" Target="../drawings/vmlDrawing23.vml"/><Relationship Id="rId4" Type="http://schemas.openxmlformats.org/officeDocument/2006/relationships/oleObject" Target="../embeddings/oleObject23.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vmlDrawing" Target="../drawings/vmlDrawing24.vml"/><Relationship Id="rId4" Type="http://schemas.openxmlformats.org/officeDocument/2006/relationships/oleObject" Target="../embeddings/oleObject24.bin"/></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19"/>
          <p:cNvGraphicFramePr>
            <a:graphicFrameLocks noChangeAspect="1"/>
          </p:cNvGraphicFramePr>
          <p:nvPr/>
        </p:nvGraphicFramePr>
        <p:xfrm>
          <a:off x="0" y="0"/>
          <a:ext cx="9144000" cy="6858000"/>
        </p:xfrm>
        <a:graphic>
          <a:graphicData uri="http://schemas.openxmlformats.org/presentationml/2006/ole">
            <p:oleObj spid="_x0000_s1026" name="CorelDRAW" r:id="rId4" imgW="13793724" imgH="10351389" progId="CorelDRAW.Graphic.12">
              <p:embed/>
            </p:oleObj>
          </a:graphicData>
        </a:graphic>
      </p:graphicFrame>
      <p:sp>
        <p:nvSpPr>
          <p:cNvPr id="2069" name="Rectangle 21"/>
          <p:cNvSpPr>
            <a:spLocks noChangeArrowheads="1"/>
          </p:cNvSpPr>
          <p:nvPr/>
        </p:nvSpPr>
        <p:spPr bwMode="auto">
          <a:xfrm>
            <a:off x="96838" y="1806575"/>
            <a:ext cx="8628062" cy="4216400"/>
          </a:xfrm>
          <a:prstGeom prst="rect">
            <a:avLst/>
          </a:prstGeom>
          <a:noFill/>
          <a:ln w="9525">
            <a:noFill/>
            <a:miter lim="800000"/>
            <a:headEnd/>
            <a:tailEnd/>
          </a:ln>
          <a:effectLst/>
        </p:spPr>
        <p:txBody>
          <a:bodyPr anchor="ctr">
            <a:spAutoFit/>
          </a:bodyPr>
          <a:lstStyle/>
          <a:p>
            <a:pPr algn="ctr">
              <a:defRPr/>
            </a:pPr>
            <a:r>
              <a:rPr lang="ru-RU" sz="2800" b="1" dirty="0">
                <a:solidFill>
                  <a:srgbClr val="000099"/>
                </a:solidFill>
                <a:effectLst>
                  <a:outerShdw blurRad="38100" dist="38100" dir="2700000" algn="tl">
                    <a:srgbClr val="000000"/>
                  </a:outerShdw>
                </a:effectLst>
                <a:latin typeface="Arial" charset="0"/>
              </a:rPr>
              <a:t>ТЕХНИЧЕСКИЙ РЕГЛАМЕНТ </a:t>
            </a:r>
          </a:p>
          <a:p>
            <a:pPr algn="ctr">
              <a:defRPr/>
            </a:pPr>
            <a:r>
              <a:rPr lang="ru-RU" sz="2800" b="1" dirty="0">
                <a:solidFill>
                  <a:srgbClr val="000099"/>
                </a:solidFill>
                <a:effectLst>
                  <a:outerShdw blurRad="38100" dist="38100" dir="2700000" algn="tl">
                    <a:srgbClr val="000000"/>
                  </a:outerShdw>
                </a:effectLst>
                <a:latin typeface="Arial" charset="0"/>
              </a:rPr>
              <a:t>«О  БЕЗОПАСНОСТИ  СЕТЕЙ  ГАЗОРАСПРЕДЕЛЕНИЯ И ГАЗОПОТРЕБЛЕНИЯ»</a:t>
            </a:r>
          </a:p>
          <a:p>
            <a:pPr algn="ctr">
              <a:defRPr/>
            </a:pPr>
            <a:endParaRPr lang="ru-RU" sz="2400" b="1" dirty="0">
              <a:solidFill>
                <a:schemeClr val="accent6">
                  <a:lumMod val="75000"/>
                </a:schemeClr>
              </a:solidFill>
              <a:effectLst>
                <a:outerShdw blurRad="38100" dist="38100" dir="2700000" algn="tl">
                  <a:srgbClr val="FFFFFF"/>
                </a:outerShdw>
              </a:effectLst>
              <a:latin typeface="Arial" charset="0"/>
            </a:endParaRPr>
          </a:p>
          <a:p>
            <a:pPr algn="ctr">
              <a:defRPr/>
            </a:pPr>
            <a:endParaRPr lang="ru-RU" sz="2400" b="1" dirty="0">
              <a:effectLst>
                <a:outerShdw blurRad="38100" dist="38100" dir="2700000" algn="tl">
                  <a:srgbClr val="FFFFFF"/>
                </a:outerShdw>
              </a:effectLst>
              <a:latin typeface="Arial" charset="0"/>
            </a:endParaRPr>
          </a:p>
          <a:p>
            <a:pPr algn="ctr">
              <a:defRPr/>
            </a:pPr>
            <a:endParaRPr lang="ru-RU" sz="2000" b="1" dirty="0">
              <a:solidFill>
                <a:schemeClr val="accent6">
                  <a:lumMod val="75000"/>
                </a:schemeClr>
              </a:solidFill>
              <a:latin typeface="Arial" charset="0"/>
            </a:endParaRPr>
          </a:p>
          <a:p>
            <a:pPr algn="ctr">
              <a:defRPr/>
            </a:pPr>
            <a:endParaRPr lang="ru-RU" sz="2400" b="1" dirty="0">
              <a:solidFill>
                <a:schemeClr val="accent6">
                  <a:lumMod val="75000"/>
                </a:schemeClr>
              </a:solidFill>
            </a:endParaRPr>
          </a:p>
          <a:p>
            <a:pPr algn="ctr">
              <a:defRPr/>
            </a:pPr>
            <a:endParaRPr lang="ru-RU" sz="2400" b="1" dirty="0">
              <a:solidFill>
                <a:schemeClr val="accent6">
                  <a:lumMod val="75000"/>
                </a:schemeClr>
              </a:solidFill>
            </a:endParaRPr>
          </a:p>
          <a:p>
            <a:pPr algn="ctr">
              <a:defRPr/>
            </a:pPr>
            <a:endParaRPr lang="ru-RU" sz="2400" b="1" dirty="0">
              <a:solidFill>
                <a:schemeClr val="accent6">
                  <a:lumMod val="75000"/>
                </a:schemeClr>
              </a:solidFill>
            </a:endParaRPr>
          </a:p>
          <a:p>
            <a:pPr algn="ctr">
              <a:defRPr/>
            </a:pPr>
            <a:endParaRPr lang="ru-RU" sz="2400" b="1" dirty="0">
              <a:solidFill>
                <a:schemeClr val="accent6">
                  <a:lumMod val="75000"/>
                </a:schemeClr>
              </a:solidFill>
            </a:endParaRPr>
          </a:p>
          <a:p>
            <a:pPr algn="ctr">
              <a:defRPr/>
            </a:pPr>
            <a:r>
              <a:rPr lang="ru-RU" sz="2000" b="1" dirty="0">
                <a:solidFill>
                  <a:schemeClr val="accent6">
                    <a:lumMod val="75000"/>
                  </a:schemeClr>
                </a:solidFill>
                <a:latin typeface="Arial" charset="0"/>
              </a:rPr>
              <a:t>2011 год</a:t>
            </a:r>
          </a:p>
        </p:txBody>
      </p:sp>
      <p:sp>
        <p:nvSpPr>
          <p:cNvPr id="1028" name="Text Box 1024"/>
          <p:cNvSpPr txBox="1">
            <a:spLocks noChangeArrowheads="1"/>
          </p:cNvSpPr>
          <p:nvPr/>
        </p:nvSpPr>
        <p:spPr bwMode="auto">
          <a:xfrm>
            <a:off x="2124075" y="260350"/>
            <a:ext cx="4968875" cy="350838"/>
          </a:xfrm>
          <a:prstGeom prst="rect">
            <a:avLst/>
          </a:prstGeom>
          <a:noFill/>
          <a:ln w="9525">
            <a:noFill/>
            <a:miter lim="800000"/>
            <a:headEnd/>
            <a:tailEnd/>
          </a:ln>
        </p:spPr>
        <p:txBody>
          <a:bodyPr>
            <a:spAutoFit/>
          </a:bodyPr>
          <a:lstStyle/>
          <a:p>
            <a:endParaRPr lang="ru-RU"/>
          </a:p>
        </p:txBody>
      </p:sp>
      <p:sp>
        <p:nvSpPr>
          <p:cNvPr id="1029" name="Text Box 2048"/>
          <p:cNvSpPr txBox="1">
            <a:spLocks noChangeArrowheads="1"/>
          </p:cNvSpPr>
          <p:nvPr/>
        </p:nvSpPr>
        <p:spPr bwMode="auto">
          <a:xfrm>
            <a:off x="2032000" y="366713"/>
            <a:ext cx="5995988" cy="350837"/>
          </a:xfrm>
          <a:prstGeom prst="rect">
            <a:avLst/>
          </a:prstGeom>
          <a:noFill/>
          <a:ln w="9525">
            <a:noFill/>
            <a:miter lim="800000"/>
            <a:headEnd/>
            <a:tailEnd/>
          </a:ln>
        </p:spPr>
        <p:txBody>
          <a:bodyPr>
            <a:spAutoFit/>
          </a:bodyPr>
          <a:lstStyle/>
          <a:p>
            <a:endParaRPr lang="ru-RU"/>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93"/>
          <p:cNvGraphicFramePr>
            <a:graphicFrameLocks noChangeAspect="1"/>
          </p:cNvGraphicFramePr>
          <p:nvPr/>
        </p:nvGraphicFramePr>
        <p:xfrm>
          <a:off x="0" y="0"/>
          <a:ext cx="9144000" cy="6858000"/>
        </p:xfrm>
        <a:graphic>
          <a:graphicData uri="http://schemas.openxmlformats.org/presentationml/2006/ole">
            <p:oleObj spid="_x0000_s2050" name="CorelDRAW" r:id="rId4" imgW="13793724" imgH="10351389" progId="CorelDRAW.Graphic.12">
              <p:embed/>
            </p:oleObj>
          </a:graphicData>
        </a:graphic>
      </p:graphicFrame>
      <p:sp>
        <p:nvSpPr>
          <p:cNvPr id="2051"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2052"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2053"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2054"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2055" name="Rectangle 27"/>
          <p:cNvSpPr>
            <a:spLocks noChangeArrowheads="1"/>
          </p:cNvSpPr>
          <p:nvPr/>
        </p:nvSpPr>
        <p:spPr bwMode="auto">
          <a:xfrm>
            <a:off x="179388" y="1052513"/>
            <a:ext cx="8535987"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2056" name="Text Box 2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r>
              <a:rPr lang="ru-RU" sz="2400" b="1">
                <a:solidFill>
                  <a:schemeClr val="bg1"/>
                </a:solidFill>
                <a:latin typeface="Arial" charset="0"/>
              </a:rPr>
              <a:t>ИСТОРИЯ ВОПРОСА</a:t>
            </a:r>
          </a:p>
        </p:txBody>
      </p:sp>
      <p:sp>
        <p:nvSpPr>
          <p:cNvPr id="2057" name="Text Box 29"/>
          <p:cNvSpPr txBox="1">
            <a:spLocks noChangeArrowheads="1"/>
          </p:cNvSpPr>
          <p:nvPr/>
        </p:nvSpPr>
        <p:spPr bwMode="auto">
          <a:xfrm>
            <a:off x="231775" y="1125538"/>
            <a:ext cx="8372475" cy="5508625"/>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r>
              <a:rPr lang="ru-RU" sz="1600" b="1">
                <a:solidFill>
                  <a:srgbClr val="FF0000"/>
                </a:solidFill>
                <a:latin typeface="Arial" charset="0"/>
              </a:rPr>
              <a:t>Декабрь  2005г. </a:t>
            </a:r>
            <a:r>
              <a:rPr lang="ru-RU" sz="1600" b="1">
                <a:solidFill>
                  <a:schemeClr val="accent2"/>
                </a:solidFill>
                <a:latin typeface="Arial" charset="0"/>
              </a:rPr>
              <a:t>-  ОАО «Гипрониигаз» (соисполнитель - НТЦ «Промышленная безопасность») по Государственному контракту с Минпромэнерго России  на основании Правительственной программы разработки технических регламентов (№1421-р от 06.11.2004 г.) разработал  проект Федерального закона – специального технического регламента «О безопасности производственных процессов и систем газоснабжения». В ходе публичных обсуждений было получено от 22 организаций более 500 предложений и замечаний, около 70% которых принято. В том числе были учтены новые предложения и замечания Ростехнадзора, Минрегиона РФ, МЧС РФ, ОАО «Газпром», ОАО «Газпромрегионгаз», ОАО «Промгаз».          </a:t>
            </a:r>
            <a:r>
              <a:rPr lang="ru-RU" sz="1600" b="1">
                <a:solidFill>
                  <a:srgbClr val="FF0000"/>
                </a:solidFill>
                <a:latin typeface="Arial" charset="0"/>
              </a:rPr>
              <a:t>29 ноября 2006 г. </a:t>
            </a:r>
            <a:r>
              <a:rPr lang="ru-RU" sz="1600" b="1">
                <a:solidFill>
                  <a:schemeClr val="accent2"/>
                </a:solidFill>
                <a:latin typeface="Arial" charset="0"/>
              </a:rPr>
              <a:t>Экспертная комиссия Минпромэнерго рекомендовала внести одобренный ей проект технического регламента в Государственную Думу Федерального Собрания РФ для рассмотрения и принятия в установленном порядке. В 2007-2008 гг. вносились изменения в федеральный закон «О техническом регулировании», проводилась административная реформа и корректировалась Правительственная программа разработки технических регламентов, в соответствии с которой технический регламент было решено принимать уже в форме Постановления Правительства РФ. В июне 2008 г. в результате многолетних обращений ОАО «Гипрониигаз» старое название проекта технического регламента было изменено на новое название «О безопасности сетей газораспределения и газопотребления».</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nvGraphicFramePr>
        <p:xfrm>
          <a:off x="0" y="0"/>
          <a:ext cx="9144000" cy="6858000"/>
        </p:xfrm>
        <a:graphic>
          <a:graphicData uri="http://schemas.openxmlformats.org/presentationml/2006/ole">
            <p:oleObj spid="_x0000_s3074" name="CorelDRAW" r:id="rId4" imgW="13793724" imgH="10351389" progId="CorelDRAW.Graphic.12">
              <p:embed/>
            </p:oleObj>
          </a:graphicData>
        </a:graphic>
      </p:graphicFrame>
      <p:sp>
        <p:nvSpPr>
          <p:cNvPr id="3075"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3076"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3077"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3078"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3079" name="Rectangle 7"/>
          <p:cNvSpPr>
            <a:spLocks noChangeArrowheads="1"/>
          </p:cNvSpPr>
          <p:nvPr/>
        </p:nvSpPr>
        <p:spPr bwMode="auto">
          <a:xfrm>
            <a:off x="142875" y="1071563"/>
            <a:ext cx="8858250"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3080"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r>
              <a:rPr lang="ru-RU" sz="2400" b="1">
                <a:solidFill>
                  <a:schemeClr val="bg1"/>
                </a:solidFill>
                <a:latin typeface="Arial" charset="0"/>
              </a:rPr>
              <a:t>ИСТОРИЯ ВОПРОСА</a:t>
            </a:r>
          </a:p>
        </p:txBody>
      </p:sp>
      <p:sp>
        <p:nvSpPr>
          <p:cNvPr id="3081"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3082" name="Text Box 10"/>
          <p:cNvSpPr txBox="1">
            <a:spLocks noChangeArrowheads="1"/>
          </p:cNvSpPr>
          <p:nvPr/>
        </p:nvSpPr>
        <p:spPr bwMode="auto">
          <a:xfrm>
            <a:off x="285750" y="1096963"/>
            <a:ext cx="8429625" cy="5508625"/>
          </a:xfrm>
          <a:prstGeom prst="rect">
            <a:avLst/>
          </a:prstGeom>
          <a:noFill/>
          <a:ln w="9525">
            <a:noFill/>
            <a:miter lim="800000"/>
            <a:headEnd/>
            <a:tailEnd/>
          </a:ln>
        </p:spPr>
        <p:txBody>
          <a:bodyPr>
            <a:spAutoFit/>
          </a:bodyPr>
          <a:lstStyle/>
          <a:p>
            <a:r>
              <a:rPr lang="ru-RU" sz="1600" b="1">
                <a:solidFill>
                  <a:schemeClr val="accent2"/>
                </a:solidFill>
                <a:latin typeface="Arial" charset="0"/>
              </a:rPr>
              <a:t>К </a:t>
            </a:r>
            <a:r>
              <a:rPr lang="ru-RU" sz="1600" b="1">
                <a:solidFill>
                  <a:srgbClr val="FF0000"/>
                </a:solidFill>
                <a:latin typeface="Arial" charset="0"/>
              </a:rPr>
              <a:t>августу 2008 г.  </a:t>
            </a:r>
            <a:r>
              <a:rPr lang="ru-RU" sz="1600" b="1">
                <a:solidFill>
                  <a:schemeClr val="accent2"/>
                </a:solidFill>
                <a:latin typeface="Arial" charset="0"/>
              </a:rPr>
              <a:t>Минэнерго РФ совместно с ОАО «Гипрониигаз» подготовлен новый вариант проекта технического регламента «О безопасности сетей газораспределения и газопотребления» и начат очередной круг публичного обсуждения и согласований, который был завершен только в августе 2010 г.  </a:t>
            </a:r>
          </a:p>
          <a:p>
            <a:r>
              <a:rPr lang="ru-RU" sz="1600" b="1">
                <a:solidFill>
                  <a:schemeClr val="accent2"/>
                </a:solidFill>
                <a:latin typeface="Arial" charset="0"/>
              </a:rPr>
              <a:t>В соответствии с действующим законодательством Экспертная комиссия Минпромторга России </a:t>
            </a:r>
            <a:r>
              <a:rPr lang="ru-RU" sz="1600" b="1">
                <a:solidFill>
                  <a:srgbClr val="FF0000"/>
                </a:solidFill>
                <a:latin typeface="Arial" charset="0"/>
              </a:rPr>
              <a:t>11 августа 2010 года </a:t>
            </a:r>
            <a:r>
              <a:rPr lang="ru-RU" sz="1600" b="1">
                <a:solidFill>
                  <a:schemeClr val="accent2"/>
                </a:solidFill>
                <a:latin typeface="Arial" charset="0"/>
              </a:rPr>
              <a:t>на своем заседании рассмотрела проект технического регламента и установила, что представленный на экспертизу проект Постановления Правительства РФ «Об утверждении технического регламента о безопасности сетей газораспределения и газопотребления» соответствует законодательным и иным нормативным правовым актам Российской Федерации в сфере технического регулирования, интересам национальной экономики, развитию материально-технической базы и уровню научно-технического развития, а также международным нормам и правилам. </a:t>
            </a:r>
            <a:r>
              <a:rPr lang="ru-RU" sz="1600" b="1">
                <a:solidFill>
                  <a:srgbClr val="FF0000"/>
                </a:solidFill>
                <a:latin typeface="Arial" charset="0"/>
              </a:rPr>
              <a:t>25 октября 2010 г. </a:t>
            </a:r>
            <a:r>
              <a:rPr lang="ru-RU" sz="1600" b="1">
                <a:solidFill>
                  <a:schemeClr val="accent2"/>
                </a:solidFill>
                <a:latin typeface="Arial" charset="0"/>
              </a:rPr>
              <a:t>проект технического регламента о безопасности сетей газораспределения и газопотребления был рассмотрен на заседании Президиума Правительства РФ и </a:t>
            </a:r>
            <a:r>
              <a:rPr lang="ru-RU" sz="1600" b="1">
                <a:solidFill>
                  <a:srgbClr val="FF0000"/>
                </a:solidFill>
                <a:latin typeface="Arial" charset="0"/>
              </a:rPr>
              <a:t>29 октября 2010 </a:t>
            </a:r>
            <a:r>
              <a:rPr lang="ru-RU" sz="1600" b="1">
                <a:solidFill>
                  <a:schemeClr val="accent2"/>
                </a:solidFill>
                <a:latin typeface="Arial" charset="0"/>
              </a:rPr>
              <a:t>года Председатель Правительства РФ В.В.Путин подписал Постановление №870 «Об утверждении технического регламента о безопасности сетей газораспределения и газопотребления». Всего за 5 лет работы над проектом технического регламента официально поступило около 700 предложений и замечаний, из которых разработчиками принято примерно 75%. За эти годы было подготовлено более 70  вариантов (редакций) технического регламента.</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93"/>
          <p:cNvGraphicFramePr>
            <a:graphicFrameLocks noChangeAspect="1"/>
          </p:cNvGraphicFramePr>
          <p:nvPr/>
        </p:nvGraphicFramePr>
        <p:xfrm>
          <a:off x="0" y="0"/>
          <a:ext cx="9144000" cy="6858000"/>
        </p:xfrm>
        <a:graphic>
          <a:graphicData uri="http://schemas.openxmlformats.org/presentationml/2006/ole">
            <p:oleObj spid="_x0000_s4098" name="CorelDRAW" r:id="rId4" imgW="13793724" imgH="10351389" progId="CorelDRAW.Graphic.12">
              <p:embed/>
            </p:oleObj>
          </a:graphicData>
        </a:graphic>
      </p:graphicFrame>
      <p:sp>
        <p:nvSpPr>
          <p:cNvPr id="4099"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4100"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4101"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4102"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4103"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4104"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4105"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0" name="Прямоугольник 9"/>
          <p:cNvSpPr/>
          <p:nvPr/>
        </p:nvSpPr>
        <p:spPr>
          <a:xfrm>
            <a:off x="251520" y="1556792"/>
            <a:ext cx="2448272" cy="216024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800" b="1" dirty="0">
                <a:solidFill>
                  <a:schemeClr val="accent6">
                    <a:lumMod val="75000"/>
                  </a:schemeClr>
                </a:solidFill>
                <a:latin typeface="Arial" pitchFamily="34" charset="0"/>
                <a:cs typeface="Arial" pitchFamily="34" charset="0"/>
              </a:rPr>
              <a:t>Федеральный закон №184-ФЗ «О техническом регулировании»</a:t>
            </a:r>
          </a:p>
        </p:txBody>
      </p:sp>
      <p:sp>
        <p:nvSpPr>
          <p:cNvPr id="11" name="Прямоугольник 10"/>
          <p:cNvSpPr/>
          <p:nvPr/>
        </p:nvSpPr>
        <p:spPr>
          <a:xfrm>
            <a:off x="6084168" y="1556792"/>
            <a:ext cx="2448272" cy="216024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800" b="1" dirty="0">
                <a:solidFill>
                  <a:schemeClr val="accent6">
                    <a:lumMod val="75000"/>
                  </a:schemeClr>
                </a:solidFill>
                <a:latin typeface="Arial" pitchFamily="34" charset="0"/>
                <a:cs typeface="Arial" pitchFamily="34" charset="0"/>
              </a:rPr>
              <a:t>Федеральный закон №116-ФЗ «О промышленной безопасности опасных производственных объектов»</a:t>
            </a:r>
          </a:p>
        </p:txBody>
      </p:sp>
      <p:sp>
        <p:nvSpPr>
          <p:cNvPr id="12" name="Прямоугольник 11"/>
          <p:cNvSpPr/>
          <p:nvPr/>
        </p:nvSpPr>
        <p:spPr>
          <a:xfrm>
            <a:off x="3203848" y="1556792"/>
            <a:ext cx="2448272" cy="216024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800" b="1" dirty="0">
                <a:solidFill>
                  <a:schemeClr val="accent6">
                    <a:lumMod val="75000"/>
                  </a:schemeClr>
                </a:solidFill>
                <a:latin typeface="Arial" pitchFamily="34" charset="0"/>
                <a:cs typeface="Arial" pitchFamily="34" charset="0"/>
              </a:rPr>
              <a:t>Федеральный закон №384-ФЗ «Технический регламент о безопасности зданий и сооружений»</a:t>
            </a:r>
          </a:p>
        </p:txBody>
      </p:sp>
      <p:sp>
        <p:nvSpPr>
          <p:cNvPr id="15" name="Прямоугольник 14"/>
          <p:cNvSpPr/>
          <p:nvPr/>
        </p:nvSpPr>
        <p:spPr>
          <a:xfrm>
            <a:off x="1187624" y="4365104"/>
            <a:ext cx="6480720" cy="2088232"/>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accent6">
                    <a:lumMod val="75000"/>
                  </a:schemeClr>
                </a:solidFill>
                <a:latin typeface="Arial" pitchFamily="34" charset="0"/>
                <a:cs typeface="Arial" pitchFamily="34" charset="0"/>
              </a:rPr>
              <a:t>Технический регламент о безопасности сетей газораспределения и газопотребления (утв. Постановлением Правительства РФ от 29 октября 2010 г. №870)</a:t>
            </a:r>
          </a:p>
        </p:txBody>
      </p:sp>
      <p:sp>
        <p:nvSpPr>
          <p:cNvPr id="16" name="Стрелка вниз 15"/>
          <p:cNvSpPr/>
          <p:nvPr/>
        </p:nvSpPr>
        <p:spPr>
          <a:xfrm>
            <a:off x="1908175" y="3716338"/>
            <a:ext cx="431800" cy="649287"/>
          </a:xfrm>
          <a:prstGeom prst="down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7" name="Стрелка вниз 16"/>
          <p:cNvSpPr/>
          <p:nvPr/>
        </p:nvSpPr>
        <p:spPr>
          <a:xfrm>
            <a:off x="4211638" y="3716338"/>
            <a:ext cx="431800" cy="649287"/>
          </a:xfrm>
          <a:prstGeom prst="down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8" name="Стрелка вниз 17"/>
          <p:cNvSpPr/>
          <p:nvPr/>
        </p:nvSpPr>
        <p:spPr>
          <a:xfrm>
            <a:off x="6443663" y="3716338"/>
            <a:ext cx="431800" cy="649287"/>
          </a:xfrm>
          <a:prstGeom prst="down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121" name="TextBox 18"/>
          <p:cNvSpPr txBox="1">
            <a:spLocks noChangeArrowheads="1"/>
          </p:cNvSpPr>
          <p:nvPr/>
        </p:nvSpPr>
        <p:spPr bwMode="auto">
          <a:xfrm>
            <a:off x="1547813" y="115888"/>
            <a:ext cx="6337300" cy="831850"/>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Законодательная база технического регламента</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nvGraphicFramePr>
        <p:xfrm>
          <a:off x="0" y="0"/>
          <a:ext cx="9144000" cy="6858000"/>
        </p:xfrm>
        <a:graphic>
          <a:graphicData uri="http://schemas.openxmlformats.org/presentationml/2006/ole">
            <p:oleObj spid="_x0000_s5122" name="CorelDRAW" r:id="rId4" imgW="13793724" imgH="10351389" progId="CorelDRAW.Graphic.12">
              <p:embed/>
            </p:oleObj>
          </a:graphicData>
        </a:graphic>
      </p:graphicFrame>
      <p:sp>
        <p:nvSpPr>
          <p:cNvPr id="5123"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5124"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5125"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5126"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5127" name="Rectangle 7"/>
          <p:cNvSpPr>
            <a:spLocks noChangeArrowheads="1"/>
          </p:cNvSpPr>
          <p:nvPr/>
        </p:nvSpPr>
        <p:spPr bwMode="auto">
          <a:xfrm>
            <a:off x="179388" y="1052513"/>
            <a:ext cx="8569325"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5128" name="Text Box 8"/>
          <p:cNvSpPr txBox="1">
            <a:spLocks noChangeArrowheads="1"/>
          </p:cNvSpPr>
          <p:nvPr/>
        </p:nvSpPr>
        <p:spPr bwMode="auto">
          <a:xfrm>
            <a:off x="1692275" y="188913"/>
            <a:ext cx="6119813" cy="830262"/>
          </a:xfrm>
          <a:prstGeom prst="rect">
            <a:avLst/>
          </a:prstGeom>
          <a:noFill/>
          <a:ln w="9525">
            <a:noFill/>
            <a:miter lim="800000"/>
            <a:headEnd/>
            <a:tailEnd/>
          </a:ln>
        </p:spPr>
        <p:txBody>
          <a:bodyPr>
            <a:spAutoFit/>
          </a:bodyPr>
          <a:lstStyle/>
          <a:p>
            <a:r>
              <a:rPr lang="ru-RU" sz="2400" b="1">
                <a:solidFill>
                  <a:schemeClr val="bg1"/>
                </a:solidFill>
                <a:latin typeface="Arial" charset="0"/>
              </a:rPr>
              <a:t>Об идеологии проекта технического регламента</a:t>
            </a:r>
          </a:p>
        </p:txBody>
      </p:sp>
      <p:sp>
        <p:nvSpPr>
          <p:cNvPr id="5129"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5130" name="Text Box 10"/>
          <p:cNvSpPr txBox="1">
            <a:spLocks noChangeArrowheads="1"/>
          </p:cNvSpPr>
          <p:nvPr/>
        </p:nvSpPr>
        <p:spPr bwMode="auto">
          <a:xfrm>
            <a:off x="376238" y="1052513"/>
            <a:ext cx="8299450" cy="5262562"/>
          </a:xfrm>
          <a:prstGeom prst="rect">
            <a:avLst/>
          </a:prstGeom>
          <a:noFill/>
          <a:ln w="9525">
            <a:noFill/>
            <a:miter lim="800000"/>
            <a:headEnd/>
            <a:tailEnd/>
          </a:ln>
        </p:spPr>
        <p:txBody>
          <a:bodyPr>
            <a:spAutoFit/>
          </a:bodyPr>
          <a:lstStyle/>
          <a:p>
            <a:r>
              <a:rPr lang="ru-RU" sz="2400" b="1">
                <a:latin typeface="Arial" charset="0"/>
              </a:rPr>
              <a:t>                                              </a:t>
            </a:r>
            <a:r>
              <a:rPr lang="ru-RU" sz="2400" b="1" u="sng">
                <a:solidFill>
                  <a:srgbClr val="00FF00"/>
                </a:solidFill>
                <a:latin typeface="Arial" charset="0"/>
              </a:rPr>
              <a:t>ДА</a:t>
            </a:r>
          </a:p>
          <a:p>
            <a:r>
              <a:rPr lang="ru-RU" sz="800" b="1">
                <a:latin typeface="Arial" charset="0"/>
              </a:rPr>
              <a:t> </a:t>
            </a:r>
            <a:r>
              <a:rPr lang="ru-RU" sz="1800" b="1">
                <a:solidFill>
                  <a:schemeClr val="accent2"/>
                </a:solidFill>
                <a:latin typeface="Arial" charset="0"/>
              </a:rPr>
              <a:t>Технический регламент – это  государственный нормативно-правовой акт:</a:t>
            </a:r>
          </a:p>
          <a:p>
            <a:r>
              <a:rPr lang="ru-RU" sz="1800" b="1">
                <a:solidFill>
                  <a:schemeClr val="accent2"/>
                </a:solidFill>
                <a:latin typeface="Arial" charset="0"/>
              </a:rPr>
              <a:t> – имеющий в качестве целей – обеспечение защиты общества от потенциально опасного бизнеса, который может нести угрозу жизни, здоровью, имуществу населения; угрозу окружающей среде; опасность введения приобретателей продукции и услуг в заблуждение; а также обеспечение энергетической эффективности;</a:t>
            </a:r>
          </a:p>
          <a:p>
            <a:r>
              <a:rPr lang="ru-RU" sz="1800" b="1">
                <a:solidFill>
                  <a:schemeClr val="accent2"/>
                </a:solidFill>
                <a:latin typeface="Arial" charset="0"/>
              </a:rPr>
              <a:t>–  устанавливающий минимально необходимые административные барьеры для потенциально опасного бизнеса, определенные с учетом степени риска нанесения вреда третьим лицам в результате осуществления бизнесом своей деятельности. </a:t>
            </a:r>
          </a:p>
          <a:p>
            <a:endParaRPr lang="ru-RU" sz="1800" b="1">
              <a:solidFill>
                <a:schemeClr val="accent2"/>
              </a:solidFill>
              <a:latin typeface="Arial" charset="0"/>
            </a:endParaRPr>
          </a:p>
          <a:p>
            <a:r>
              <a:rPr lang="ru-RU" sz="2400" b="1">
                <a:latin typeface="Arial" charset="0"/>
              </a:rPr>
              <a:t>                                             </a:t>
            </a:r>
            <a:r>
              <a:rPr lang="ru-RU" sz="2400" b="1" u="sng">
                <a:solidFill>
                  <a:srgbClr val="FF0000"/>
                </a:solidFill>
                <a:latin typeface="Arial" charset="0"/>
              </a:rPr>
              <a:t>НЕТ</a:t>
            </a:r>
          </a:p>
          <a:p>
            <a:r>
              <a:rPr lang="ru-RU" sz="1800" b="1">
                <a:solidFill>
                  <a:schemeClr val="accent2"/>
                </a:solidFill>
                <a:latin typeface="Arial" charset="0"/>
              </a:rPr>
              <a:t>Технический регламент - это не корпоративный нормативно-технический документ, обосновывающий, а зачастую и лоббирующий конкретные конструкторские и проектные решения, материалы, технические и технологические устройства.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2"/>
          <p:cNvGraphicFramePr>
            <a:graphicFrameLocks noChangeAspect="1"/>
          </p:cNvGraphicFramePr>
          <p:nvPr/>
        </p:nvGraphicFramePr>
        <p:xfrm>
          <a:off x="0" y="0"/>
          <a:ext cx="9144000" cy="6858000"/>
        </p:xfrm>
        <a:graphic>
          <a:graphicData uri="http://schemas.openxmlformats.org/presentationml/2006/ole">
            <p:oleObj spid="_x0000_s6146" name="CorelDRAW" r:id="rId4" imgW="13793724" imgH="10351389" progId="CorelDRAW.Graphic.12">
              <p:embed/>
            </p:oleObj>
          </a:graphicData>
        </a:graphic>
      </p:graphicFrame>
      <p:sp>
        <p:nvSpPr>
          <p:cNvPr id="6147"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6148"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6149"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6150"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6151" name="Rectangle 7"/>
          <p:cNvSpPr>
            <a:spLocks noChangeArrowheads="1"/>
          </p:cNvSpPr>
          <p:nvPr/>
        </p:nvSpPr>
        <p:spPr bwMode="auto">
          <a:xfrm>
            <a:off x="179388" y="1052513"/>
            <a:ext cx="8569325"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6152"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6153" name="Text Box 10"/>
          <p:cNvSpPr txBox="1">
            <a:spLocks noChangeArrowheads="1"/>
          </p:cNvSpPr>
          <p:nvPr/>
        </p:nvSpPr>
        <p:spPr bwMode="auto">
          <a:xfrm>
            <a:off x="1403350" y="134938"/>
            <a:ext cx="7416800" cy="822325"/>
          </a:xfrm>
          <a:prstGeom prst="rect">
            <a:avLst/>
          </a:prstGeom>
          <a:noFill/>
          <a:ln w="9525">
            <a:noFill/>
            <a:miter lim="800000"/>
            <a:headEnd/>
            <a:tailEnd/>
          </a:ln>
        </p:spPr>
        <p:txBody>
          <a:bodyPr>
            <a:spAutoFit/>
          </a:bodyPr>
          <a:lstStyle/>
          <a:p>
            <a:r>
              <a:rPr lang="ru-RU" sz="2400" b="1">
                <a:solidFill>
                  <a:schemeClr val="bg1"/>
                </a:solidFill>
                <a:latin typeface="Arial" charset="0"/>
              </a:rPr>
              <a:t>О необходимости учета международного опыта при разработке регламентов</a:t>
            </a:r>
          </a:p>
        </p:txBody>
      </p:sp>
      <p:sp>
        <p:nvSpPr>
          <p:cNvPr id="6154" name="Text Box 11"/>
          <p:cNvSpPr txBox="1">
            <a:spLocks noChangeArrowheads="1"/>
          </p:cNvSpPr>
          <p:nvPr/>
        </p:nvSpPr>
        <p:spPr bwMode="auto">
          <a:xfrm>
            <a:off x="395288" y="1360488"/>
            <a:ext cx="8280400" cy="5632450"/>
          </a:xfrm>
          <a:prstGeom prst="rect">
            <a:avLst/>
          </a:prstGeom>
          <a:noFill/>
          <a:ln w="9525">
            <a:noFill/>
            <a:miter lim="800000"/>
            <a:headEnd/>
            <a:tailEnd/>
          </a:ln>
        </p:spPr>
        <p:txBody>
          <a:bodyPr>
            <a:spAutoFit/>
          </a:bodyPr>
          <a:lstStyle/>
          <a:p>
            <a:r>
              <a:rPr lang="ru-RU" sz="2400" b="1">
                <a:solidFill>
                  <a:srgbClr val="0070C0"/>
                </a:solidFill>
                <a:latin typeface="Arial" charset="0"/>
              </a:rPr>
              <a:t>№184-ФЗ «О техническом регулировании», </a:t>
            </a:r>
          </a:p>
          <a:p>
            <a:r>
              <a:rPr lang="ru-RU" sz="2400" b="1">
                <a:solidFill>
                  <a:srgbClr val="0070C0"/>
                </a:solidFill>
                <a:latin typeface="Arial" charset="0"/>
              </a:rPr>
              <a:t>статья 7 пункт 8:</a:t>
            </a:r>
          </a:p>
          <a:p>
            <a:r>
              <a:rPr lang="ru-RU" sz="2400" b="1">
                <a:solidFill>
                  <a:schemeClr val="accent2"/>
                </a:solidFill>
                <a:latin typeface="Arial" charset="0"/>
              </a:rPr>
              <a:t>«</a:t>
            </a:r>
            <a:r>
              <a:rPr lang="ru-RU" sz="2400" b="1">
                <a:solidFill>
                  <a:srgbClr val="0067B4"/>
                </a:solidFill>
                <a:latin typeface="Arial" charset="0"/>
              </a:rPr>
              <a:t>Международные стандарты должны использоваться полностью или частично в качестве основы для разработки проектов технических регламентов, </a:t>
            </a:r>
            <a:r>
              <a:rPr lang="ru-RU" sz="2400" b="1">
                <a:solidFill>
                  <a:srgbClr val="FF0000"/>
                </a:solidFill>
                <a:latin typeface="Arial" charset="0"/>
              </a:rPr>
              <a:t>за исключением случаев, если международные стандарты или их разделы были бы неэффективными или неподходящими для достижения установленных статьей 6 настоящего Федерального закона целей, в том числе вследствие климатических и географических особенностей Российской Федерации, технических и (или) технологических особенностей».</a:t>
            </a:r>
          </a:p>
          <a:p>
            <a:endParaRPr lang="ru-RU" sz="2400" b="1">
              <a:solidFill>
                <a:schemeClr val="accent2"/>
              </a:solidFill>
              <a:latin typeface="Arial" charset="0"/>
            </a:endParaRPr>
          </a:p>
          <a:p>
            <a:endParaRPr lang="ru-RU" sz="2400">
              <a:solidFill>
                <a:schemeClr val="accent2"/>
              </a:solidFill>
              <a:latin typeface="Arial"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Object 2"/>
          <p:cNvGraphicFramePr>
            <a:graphicFrameLocks noChangeAspect="1"/>
          </p:cNvGraphicFramePr>
          <p:nvPr/>
        </p:nvGraphicFramePr>
        <p:xfrm>
          <a:off x="0" y="0"/>
          <a:ext cx="9144000" cy="6858000"/>
        </p:xfrm>
        <a:graphic>
          <a:graphicData uri="http://schemas.openxmlformats.org/presentationml/2006/ole">
            <p:oleObj spid="_x0000_s7170" name="CorelDRAW" r:id="rId4" imgW="13793724" imgH="10351389" progId="CorelDRAW.Graphic.12">
              <p:embed/>
            </p:oleObj>
          </a:graphicData>
        </a:graphic>
      </p:graphicFrame>
      <p:sp>
        <p:nvSpPr>
          <p:cNvPr id="7171"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7172"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7173"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7174"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7175" name="Rectangle 7"/>
          <p:cNvSpPr>
            <a:spLocks noChangeArrowheads="1"/>
          </p:cNvSpPr>
          <p:nvPr/>
        </p:nvSpPr>
        <p:spPr bwMode="auto">
          <a:xfrm>
            <a:off x="179388" y="1052513"/>
            <a:ext cx="8569325"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7176"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7177"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250890" name="Text Box 10"/>
          <p:cNvSpPr txBox="1">
            <a:spLocks noChangeArrowheads="1"/>
          </p:cNvSpPr>
          <p:nvPr/>
        </p:nvSpPr>
        <p:spPr bwMode="auto">
          <a:xfrm>
            <a:off x="179388" y="1125538"/>
            <a:ext cx="8640762" cy="5570537"/>
          </a:xfrm>
          <a:prstGeom prst="rect">
            <a:avLst/>
          </a:prstGeom>
          <a:noFill/>
          <a:ln w="9525">
            <a:noFill/>
            <a:miter lim="800000"/>
            <a:headEnd/>
            <a:tailEnd/>
          </a:ln>
          <a:effectLst/>
        </p:spPr>
        <p:txBody>
          <a:bodyPr>
            <a:spAutoFit/>
          </a:bodyPr>
          <a:lstStyle/>
          <a:p>
            <a:pPr>
              <a:defRPr/>
            </a:pPr>
            <a:r>
              <a:rPr lang="ru-RU" sz="1600" b="1" dirty="0">
                <a:solidFill>
                  <a:schemeClr val="accent2"/>
                </a:solidFill>
                <a:latin typeface="Arial" charset="0"/>
              </a:rPr>
              <a:t>- Позитивный и негативный опыт (65 лет) массовой газификации по отечественным нормативным документам, основанным на избыточной (преимущественно, запретительной) регламентации требований по проектированию, строительству и эксплуатации, включая планово-предупредительную систему обслуживания; </a:t>
            </a:r>
          </a:p>
          <a:p>
            <a:pPr>
              <a:defRPr/>
            </a:pPr>
            <a:r>
              <a:rPr lang="ru-RU" sz="1600" b="1" dirty="0">
                <a:solidFill>
                  <a:schemeClr val="accent2"/>
                </a:solidFill>
                <a:latin typeface="Arial" charset="0"/>
              </a:rPr>
              <a:t>- Построенные и находящиеся в эксплуатации значительные по своим масштабам и возрасту сети газораспределения и газопотребления: например</a:t>
            </a:r>
            <a:r>
              <a:rPr lang="ru-RU" sz="1600" b="1">
                <a:solidFill>
                  <a:schemeClr val="accent2"/>
                </a:solidFill>
                <a:latin typeface="Arial" charset="0"/>
              </a:rPr>
              <a:t>, более 1000 </a:t>
            </a:r>
            <a:r>
              <a:rPr lang="ru-RU" sz="1600" b="1" dirty="0">
                <a:solidFill>
                  <a:schemeClr val="accent2"/>
                </a:solidFill>
                <a:latin typeface="Arial" charset="0"/>
              </a:rPr>
              <a:t>000 км газопроводов (только около 25% полиэтиленовых) и около 200000 газорегуляторных пунктов;</a:t>
            </a:r>
          </a:p>
          <a:p>
            <a:pPr>
              <a:defRPr/>
            </a:pPr>
            <a:r>
              <a:rPr lang="ru-RU" sz="1600" b="1" dirty="0">
                <a:solidFill>
                  <a:schemeClr val="accent2"/>
                </a:solidFill>
                <a:latin typeface="Arial" charset="0"/>
              </a:rPr>
              <a:t>- Невозможность одномоментного революционного изменения требований к сетям газораспределения и газопотребления в отрыве от требований к другим объектам инженерной инфраструктуры России;</a:t>
            </a:r>
          </a:p>
          <a:p>
            <a:pPr>
              <a:buFontTx/>
              <a:buChar char="-"/>
              <a:defRPr/>
            </a:pPr>
            <a:r>
              <a:rPr lang="ru-RU" sz="1600" b="1" dirty="0">
                <a:solidFill>
                  <a:schemeClr val="accent2"/>
                </a:solidFill>
                <a:latin typeface="Arial" charset="0"/>
              </a:rPr>
              <a:t> Сформировавшиеся в условиях избыточной регламентации квалификационный уровень и менталитет инженерного и технического персонала;</a:t>
            </a:r>
          </a:p>
          <a:p>
            <a:pPr>
              <a:buFontTx/>
              <a:buChar char="-"/>
              <a:defRPr/>
            </a:pPr>
            <a:r>
              <a:rPr lang="ru-RU" sz="1600" b="1" dirty="0">
                <a:solidFill>
                  <a:schemeClr val="accent2"/>
                </a:solidFill>
                <a:latin typeface="Arial" charset="0"/>
              </a:rPr>
              <a:t> Не очень высокое качество природного газа, поставляемого на российский рынок.</a:t>
            </a:r>
          </a:p>
          <a:p>
            <a:pPr>
              <a:defRPr/>
            </a:pPr>
            <a:endParaRPr lang="ru-RU" sz="1600" b="1" dirty="0">
              <a:solidFill>
                <a:schemeClr val="accent2"/>
              </a:solidFill>
              <a:latin typeface="Arial" charset="0"/>
            </a:endParaRPr>
          </a:p>
          <a:p>
            <a:pPr marL="342900" indent="-342900">
              <a:defRPr/>
            </a:pPr>
            <a:r>
              <a:rPr lang="ru-RU" sz="1600" b="1" dirty="0">
                <a:solidFill>
                  <a:schemeClr val="accent2">
                    <a:lumMod val="75000"/>
                  </a:schemeClr>
                </a:solidFill>
                <a:latin typeface="Arial" charset="0"/>
              </a:rPr>
              <a:t>      </a:t>
            </a:r>
            <a:r>
              <a:rPr lang="ru-RU" sz="1600" b="1" dirty="0">
                <a:solidFill>
                  <a:srgbClr val="FF0000"/>
                </a:solidFill>
                <a:latin typeface="Arial" charset="0"/>
              </a:rPr>
              <a:t>БЕЗУСЛОВНАЯ ОРИЕНТАЦИЯ НА ПЕРЕДОВОЙ МЕЖДУНАРОДНЫЙ ОПЫТ ПРИ ОБЕСПЕЧЕНИИ ПЛАНОМЕРНОГО И ЭВОЛЮЦИОННОГО СБЛИЖЕНИЯ ОТЕЧЕСТВЕННЫХ И ЗАРУБЕЖНЫХ НОРМАТИВНЫХ ТРЕБОВАНИЙ.</a:t>
            </a:r>
          </a:p>
          <a:p>
            <a:pPr>
              <a:defRPr/>
            </a:pPr>
            <a:r>
              <a:rPr lang="ru-RU" sz="1800" b="1" dirty="0">
                <a:solidFill>
                  <a:schemeClr val="accent6"/>
                </a:solidFill>
                <a:latin typeface="Arial" charset="0"/>
              </a:rPr>
              <a:t> </a:t>
            </a:r>
          </a:p>
          <a:p>
            <a:pPr>
              <a:defRPr/>
            </a:pPr>
            <a:endParaRPr lang="ru-RU" sz="1800" b="1" dirty="0">
              <a:latin typeface="Arial" charset="0"/>
            </a:endParaRPr>
          </a:p>
        </p:txBody>
      </p:sp>
      <p:sp>
        <p:nvSpPr>
          <p:cNvPr id="7179" name="Text Box 11"/>
          <p:cNvSpPr txBox="1">
            <a:spLocks noChangeArrowheads="1"/>
          </p:cNvSpPr>
          <p:nvPr/>
        </p:nvSpPr>
        <p:spPr bwMode="auto">
          <a:xfrm>
            <a:off x="1476375" y="0"/>
            <a:ext cx="6902450" cy="830263"/>
          </a:xfrm>
          <a:prstGeom prst="rect">
            <a:avLst/>
          </a:prstGeom>
          <a:noFill/>
          <a:ln w="9525">
            <a:noFill/>
            <a:miter lim="800000"/>
            <a:headEnd/>
            <a:tailEnd/>
          </a:ln>
        </p:spPr>
        <p:txBody>
          <a:bodyPr>
            <a:spAutoFit/>
          </a:bodyPr>
          <a:lstStyle/>
          <a:p>
            <a:r>
              <a:rPr lang="ru-RU" sz="2400" b="1">
                <a:solidFill>
                  <a:schemeClr val="bg1"/>
                </a:solidFill>
                <a:latin typeface="Arial" charset="0"/>
              </a:rPr>
              <a:t>Об учете технологических и технических особенностях Российской Федерации</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nvGraphicFramePr>
        <p:xfrm>
          <a:off x="0" y="0"/>
          <a:ext cx="9144000" cy="6858000"/>
        </p:xfrm>
        <a:graphic>
          <a:graphicData uri="http://schemas.openxmlformats.org/presentationml/2006/ole">
            <p:oleObj spid="_x0000_s8194" name="CorelDRAW" r:id="rId4" imgW="13793724" imgH="10351389" progId="CorelDRAW.Graphic.12">
              <p:embed/>
            </p:oleObj>
          </a:graphicData>
        </a:graphic>
      </p:graphicFrame>
      <p:sp>
        <p:nvSpPr>
          <p:cNvPr id="8195"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8196"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8197"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8198"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8199" name="Rectangle 7"/>
          <p:cNvSpPr>
            <a:spLocks noChangeArrowheads="1"/>
          </p:cNvSpPr>
          <p:nvPr/>
        </p:nvSpPr>
        <p:spPr bwMode="auto">
          <a:xfrm>
            <a:off x="179388" y="1052513"/>
            <a:ext cx="8569325" cy="5662612"/>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8200"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8201"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8202" name="Text Box 10"/>
          <p:cNvSpPr txBox="1">
            <a:spLocks noChangeArrowheads="1"/>
          </p:cNvSpPr>
          <p:nvPr/>
        </p:nvSpPr>
        <p:spPr bwMode="auto">
          <a:xfrm>
            <a:off x="1547813" y="188913"/>
            <a:ext cx="6716712" cy="461962"/>
          </a:xfrm>
          <a:prstGeom prst="rect">
            <a:avLst/>
          </a:prstGeom>
          <a:noFill/>
          <a:ln w="9525">
            <a:noFill/>
            <a:miter lim="800000"/>
            <a:headEnd/>
            <a:tailEnd/>
          </a:ln>
        </p:spPr>
        <p:txBody>
          <a:bodyPr>
            <a:spAutoFit/>
          </a:bodyPr>
          <a:lstStyle/>
          <a:p>
            <a:r>
              <a:rPr lang="ru-RU" sz="2400" b="1">
                <a:solidFill>
                  <a:schemeClr val="bg1"/>
                </a:solidFill>
                <a:latin typeface="Arial" charset="0"/>
              </a:rPr>
              <a:t>Структура технического регламента</a:t>
            </a:r>
          </a:p>
        </p:txBody>
      </p:sp>
      <p:sp>
        <p:nvSpPr>
          <p:cNvPr id="8203" name="Text Box 11"/>
          <p:cNvSpPr txBox="1">
            <a:spLocks noChangeArrowheads="1"/>
          </p:cNvSpPr>
          <p:nvPr/>
        </p:nvSpPr>
        <p:spPr bwMode="auto">
          <a:xfrm>
            <a:off x="285750" y="1071563"/>
            <a:ext cx="8358188" cy="5632450"/>
          </a:xfrm>
          <a:prstGeom prst="rect">
            <a:avLst/>
          </a:prstGeom>
          <a:noFill/>
          <a:ln w="9525">
            <a:noFill/>
            <a:miter lim="800000"/>
            <a:headEnd/>
            <a:tailEnd/>
          </a:ln>
        </p:spPr>
        <p:txBody>
          <a:bodyPr>
            <a:spAutoFit/>
          </a:bodyPr>
          <a:lstStyle/>
          <a:p>
            <a:pPr>
              <a:defRPr/>
            </a:pPr>
            <a:r>
              <a:rPr lang="ru-RU" sz="1800" b="1" dirty="0">
                <a:solidFill>
                  <a:schemeClr val="accent6"/>
                </a:solidFill>
                <a:latin typeface="Arial" charset="0"/>
              </a:rPr>
              <a:t>Технический регламент состоит из четырех разделов и двух приложений:</a:t>
            </a:r>
          </a:p>
          <a:p>
            <a:pPr>
              <a:defRPr/>
            </a:pPr>
            <a:endParaRPr lang="ru-RU" sz="1800" b="1" dirty="0">
              <a:solidFill>
                <a:schemeClr val="accent6"/>
              </a:solidFill>
              <a:latin typeface="Arial" charset="0"/>
            </a:endParaRPr>
          </a:p>
          <a:p>
            <a:pPr marL="400050" indent="-400050">
              <a:buFontTx/>
              <a:buAutoNum type="romanUcPeriod"/>
              <a:defRPr/>
            </a:pPr>
            <a:r>
              <a:rPr lang="ru-RU" sz="1800" b="1" dirty="0">
                <a:solidFill>
                  <a:schemeClr val="accent6"/>
                </a:solidFill>
                <a:latin typeface="Arial" charset="0"/>
              </a:rPr>
              <a:t>Общие положения</a:t>
            </a:r>
          </a:p>
          <a:p>
            <a:pPr marL="400050" indent="-400050">
              <a:buFontTx/>
              <a:buAutoNum type="romanUcPeriod"/>
              <a:defRPr/>
            </a:pPr>
            <a:r>
              <a:rPr lang="ru-RU" sz="1800" b="1" dirty="0">
                <a:solidFill>
                  <a:schemeClr val="accent6"/>
                </a:solidFill>
                <a:latin typeface="Arial" charset="0"/>
              </a:rPr>
              <a:t>Правила идентификации объектов технического регулирования</a:t>
            </a:r>
          </a:p>
          <a:p>
            <a:pPr marL="400050" indent="-400050">
              <a:buFontTx/>
              <a:buAutoNum type="romanUcPeriod"/>
              <a:defRPr/>
            </a:pPr>
            <a:r>
              <a:rPr lang="ru-RU" sz="1800" b="1" dirty="0">
                <a:solidFill>
                  <a:schemeClr val="accent6"/>
                </a:solidFill>
                <a:latin typeface="Arial" charset="0"/>
              </a:rPr>
              <a:t>Требования к сетям газораспределения и газпотребления</a:t>
            </a:r>
          </a:p>
          <a:p>
            <a:pPr marL="400050" indent="-400050">
              <a:buFontTx/>
              <a:buAutoNum type="romanUcPeriod"/>
              <a:defRPr/>
            </a:pPr>
            <a:r>
              <a:rPr lang="ru-RU" sz="1800" b="1" dirty="0">
                <a:solidFill>
                  <a:schemeClr val="accent6"/>
                </a:solidFill>
                <a:latin typeface="Arial" charset="0"/>
              </a:rPr>
              <a:t>Оценка соответствия</a:t>
            </a:r>
          </a:p>
          <a:p>
            <a:pPr marL="400050" indent="-400050">
              <a:buFontTx/>
              <a:buAutoNum type="romanUcPeriod"/>
              <a:defRPr/>
            </a:pPr>
            <a:endParaRPr lang="ru-RU" sz="1800" b="1" dirty="0">
              <a:solidFill>
                <a:schemeClr val="accent6"/>
              </a:solidFill>
              <a:latin typeface="Arial" charset="0"/>
            </a:endParaRPr>
          </a:p>
          <a:p>
            <a:pPr marL="400050" indent="-400050">
              <a:defRPr/>
            </a:pPr>
            <a:r>
              <a:rPr lang="ru-RU" sz="1800" b="1" dirty="0">
                <a:solidFill>
                  <a:schemeClr val="accent6"/>
                </a:solidFill>
                <a:latin typeface="Arial" charset="0"/>
              </a:rPr>
              <a:t>Приложение 1 Классификация наружных и внутренних газопроводов по давлению в сетях газораспределения и газопотребления</a:t>
            </a:r>
          </a:p>
          <a:p>
            <a:pPr marL="400050" indent="-400050">
              <a:defRPr/>
            </a:pPr>
            <a:r>
              <a:rPr lang="ru-RU" sz="1800" b="1" dirty="0">
                <a:solidFill>
                  <a:schemeClr val="accent6"/>
                </a:solidFill>
                <a:latin typeface="Arial" charset="0"/>
              </a:rPr>
              <a:t>Приложение 2 Максимальные значения величины давления природного газа в сетях газопотребления</a:t>
            </a:r>
          </a:p>
          <a:p>
            <a:pPr marL="400050" indent="-400050">
              <a:buFontTx/>
              <a:buAutoNum type="romanUcPeriod"/>
              <a:defRPr/>
            </a:pPr>
            <a:endParaRPr lang="ru-RU" sz="1800" b="1" dirty="0">
              <a:solidFill>
                <a:schemeClr val="accent6"/>
              </a:solidFill>
              <a:latin typeface="Arial" charset="0"/>
            </a:endParaRPr>
          </a:p>
          <a:p>
            <a:pPr marL="400050" indent="-400050">
              <a:defRPr/>
            </a:pPr>
            <a:r>
              <a:rPr lang="ru-RU" sz="1800" b="1" dirty="0">
                <a:solidFill>
                  <a:schemeClr val="accent6"/>
                </a:solidFill>
                <a:latin typeface="Arial" charset="0"/>
              </a:rPr>
              <a:t>       Действие технического регламента распространяется на сети газораспределения и газопотребления, а также на связанные с ними  процессы проектирования (включая инженерные изыскания), строительства, реконструкции, монтажа, капитального ремонта, эксплуатации, консервации и ликвидации. Действие технического регламента не распространяется на сети газопотребления жилых зданий</a:t>
            </a:r>
            <a:r>
              <a:rPr lang="ru-RU" sz="1600" b="1" dirty="0">
                <a:solidFill>
                  <a:schemeClr val="accent6"/>
                </a:solidFill>
                <a:latin typeface="Arial" charset="0"/>
              </a:rPr>
              <a: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Object 2"/>
          <p:cNvGraphicFramePr>
            <a:graphicFrameLocks noChangeAspect="1"/>
          </p:cNvGraphicFramePr>
          <p:nvPr/>
        </p:nvGraphicFramePr>
        <p:xfrm>
          <a:off x="0" y="0"/>
          <a:ext cx="9144000" cy="6858000"/>
        </p:xfrm>
        <a:graphic>
          <a:graphicData uri="http://schemas.openxmlformats.org/presentationml/2006/ole">
            <p:oleObj spid="_x0000_s9218" name="CorelDRAW" r:id="rId4" imgW="13793724" imgH="10351389" progId="CorelDRAW.Graphic.12">
              <p:embed/>
            </p:oleObj>
          </a:graphicData>
        </a:graphic>
      </p:graphicFrame>
      <p:sp>
        <p:nvSpPr>
          <p:cNvPr id="9219"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9220"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9221"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9222"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9223" name="Rectangle 7"/>
          <p:cNvSpPr>
            <a:spLocks noChangeArrowheads="1"/>
          </p:cNvSpPr>
          <p:nvPr/>
        </p:nvSpPr>
        <p:spPr bwMode="auto">
          <a:xfrm>
            <a:off x="179388" y="1052513"/>
            <a:ext cx="8569325" cy="5662612"/>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9224"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9225"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9226" name="Text Box 10"/>
          <p:cNvSpPr txBox="1">
            <a:spLocks noChangeArrowheads="1"/>
          </p:cNvSpPr>
          <p:nvPr/>
        </p:nvSpPr>
        <p:spPr bwMode="auto">
          <a:xfrm>
            <a:off x="1547813" y="188913"/>
            <a:ext cx="6716712" cy="461962"/>
          </a:xfrm>
          <a:prstGeom prst="rect">
            <a:avLst/>
          </a:prstGeom>
          <a:noFill/>
          <a:ln w="9525">
            <a:noFill/>
            <a:miter lim="800000"/>
            <a:headEnd/>
            <a:tailEnd/>
          </a:ln>
        </p:spPr>
        <p:txBody>
          <a:bodyPr>
            <a:spAutoFit/>
          </a:bodyPr>
          <a:lstStyle/>
          <a:p>
            <a:r>
              <a:rPr lang="ru-RU" sz="2400" b="1">
                <a:solidFill>
                  <a:schemeClr val="bg1"/>
                </a:solidFill>
                <a:latin typeface="Arial" charset="0"/>
              </a:rPr>
              <a:t>Примеры требований по идентификации</a:t>
            </a:r>
          </a:p>
        </p:txBody>
      </p:sp>
      <p:sp>
        <p:nvSpPr>
          <p:cNvPr id="8203" name="Text Box 11"/>
          <p:cNvSpPr txBox="1">
            <a:spLocks noChangeArrowheads="1"/>
          </p:cNvSpPr>
          <p:nvPr/>
        </p:nvSpPr>
        <p:spPr bwMode="auto">
          <a:xfrm>
            <a:off x="285750" y="1214438"/>
            <a:ext cx="8358188" cy="5354637"/>
          </a:xfrm>
          <a:prstGeom prst="rect">
            <a:avLst/>
          </a:prstGeom>
          <a:noFill/>
          <a:ln w="9525">
            <a:noFill/>
            <a:miter lim="800000"/>
            <a:headEnd/>
            <a:tailEnd/>
          </a:ln>
        </p:spPr>
        <p:txBody>
          <a:bodyPr>
            <a:spAutoFit/>
          </a:bodyPr>
          <a:lstStyle/>
          <a:p>
            <a:pPr marL="342900" indent="-342900">
              <a:buFontTx/>
              <a:buAutoNum type="arabicPeriod"/>
              <a:defRPr/>
            </a:pPr>
            <a:r>
              <a:rPr lang="ru-RU" sz="1800" b="1" dirty="0">
                <a:solidFill>
                  <a:schemeClr val="accent6"/>
                </a:solidFill>
                <a:latin typeface="Arial" charset="0"/>
              </a:rPr>
              <a:t>Сети газораспределения и газопотребления в целях применения настоящего технического регламента идентифицируются по следующим существенным признакам, рассматриваемым исключительно в совокупности: по назначению; по составу входящих в него объектов; по давлению природного газа, определенному в приложениях 1 и 2 технического регламента.</a:t>
            </a:r>
          </a:p>
          <a:p>
            <a:pPr marL="342900" indent="-342900">
              <a:buFontTx/>
              <a:buAutoNum type="arabicPeriod"/>
              <a:defRPr/>
            </a:pPr>
            <a:r>
              <a:rPr lang="ru-RU" sz="1800" b="1" dirty="0">
                <a:solidFill>
                  <a:schemeClr val="accent6"/>
                </a:solidFill>
                <a:latin typeface="Arial" charset="0"/>
              </a:rPr>
              <a:t>Объект идентифицируется как сеть газораспределения, если он транспортирует природный газ: по территориям населенных пунктов с давлением не выше 1,2 МПа; исключительно по (к) производственным площадкам газотурбинных и парогазовых установок с давлением выше 1,2 МПа; между населенными пунктами с давлением выше 0,005 МПа.</a:t>
            </a:r>
          </a:p>
          <a:p>
            <a:pPr marL="342900" indent="-342900">
              <a:buFontTx/>
              <a:buAutoNum type="arabicPeriod"/>
              <a:defRPr/>
            </a:pPr>
            <a:r>
              <a:rPr lang="ru-RU" sz="1800" b="1" dirty="0">
                <a:solidFill>
                  <a:schemeClr val="accent6"/>
                </a:solidFill>
                <a:latin typeface="Arial" charset="0"/>
              </a:rPr>
              <a:t>Объект идентифицируется как сеть газопотребления, если он транспортирует природный газ: к газоиспользующему оборудованию газифицируемых зданий и газоиспользующему оборудованию, размещенному вне зданий, с давлением не выше 1,2 МПа; к газотурбинным и парогазовым установкам с давлением не выше 2,5 МПа.</a:t>
            </a:r>
          </a:p>
          <a:p>
            <a:pPr marL="342900" indent="-342900">
              <a:buFontTx/>
              <a:buAutoNum type="arabicPeriod"/>
              <a:defRPr/>
            </a:pPr>
            <a:endParaRPr lang="ru-RU" sz="1800" b="1" dirty="0">
              <a:latin typeface="Arial"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Object 2"/>
          <p:cNvGraphicFramePr>
            <a:graphicFrameLocks noChangeAspect="1"/>
          </p:cNvGraphicFramePr>
          <p:nvPr/>
        </p:nvGraphicFramePr>
        <p:xfrm>
          <a:off x="0" y="0"/>
          <a:ext cx="9144000" cy="6858000"/>
        </p:xfrm>
        <a:graphic>
          <a:graphicData uri="http://schemas.openxmlformats.org/presentationml/2006/ole">
            <p:oleObj spid="_x0000_s10242" name="CorelDRAW" r:id="rId4" imgW="13793724" imgH="10351389" progId="CorelDRAW.Graphic.12">
              <p:embed/>
            </p:oleObj>
          </a:graphicData>
        </a:graphic>
      </p:graphicFrame>
      <p:sp>
        <p:nvSpPr>
          <p:cNvPr id="10243"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0244"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0245"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0246"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0247" name="Rectangle 7"/>
          <p:cNvSpPr>
            <a:spLocks noChangeArrowheads="1"/>
          </p:cNvSpPr>
          <p:nvPr/>
        </p:nvSpPr>
        <p:spPr bwMode="auto">
          <a:xfrm>
            <a:off x="179388" y="1052513"/>
            <a:ext cx="8569325" cy="5662612"/>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10248"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10249"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10250" name="Text Box 10"/>
          <p:cNvSpPr txBox="1">
            <a:spLocks noChangeArrowheads="1"/>
          </p:cNvSpPr>
          <p:nvPr/>
        </p:nvSpPr>
        <p:spPr bwMode="auto">
          <a:xfrm>
            <a:off x="1547813" y="188913"/>
            <a:ext cx="6716712" cy="461962"/>
          </a:xfrm>
          <a:prstGeom prst="rect">
            <a:avLst/>
          </a:prstGeom>
          <a:noFill/>
          <a:ln w="9525">
            <a:noFill/>
            <a:miter lim="800000"/>
            <a:headEnd/>
            <a:tailEnd/>
          </a:ln>
        </p:spPr>
        <p:txBody>
          <a:bodyPr>
            <a:spAutoFit/>
          </a:bodyPr>
          <a:lstStyle/>
          <a:p>
            <a:r>
              <a:rPr lang="ru-RU" sz="2400" b="1">
                <a:solidFill>
                  <a:schemeClr val="bg1"/>
                </a:solidFill>
                <a:latin typeface="Arial" charset="0"/>
              </a:rPr>
              <a:t>Примеры требований по проектированию</a:t>
            </a:r>
          </a:p>
        </p:txBody>
      </p:sp>
      <p:sp>
        <p:nvSpPr>
          <p:cNvPr id="8203" name="Text Box 11"/>
          <p:cNvSpPr txBox="1">
            <a:spLocks noChangeArrowheads="1"/>
          </p:cNvSpPr>
          <p:nvPr/>
        </p:nvSpPr>
        <p:spPr bwMode="auto">
          <a:xfrm>
            <a:off x="285750" y="1071563"/>
            <a:ext cx="8358188" cy="5602287"/>
          </a:xfrm>
          <a:prstGeom prst="rect">
            <a:avLst/>
          </a:prstGeom>
          <a:noFill/>
          <a:ln w="9525">
            <a:noFill/>
            <a:miter lim="800000"/>
            <a:headEnd/>
            <a:tailEnd/>
          </a:ln>
        </p:spPr>
        <p:txBody>
          <a:bodyPr>
            <a:spAutoFit/>
          </a:bodyPr>
          <a:lstStyle/>
          <a:p>
            <a:pPr marL="342900" indent="-342900">
              <a:buFontTx/>
              <a:buAutoNum type="arabicPeriod"/>
              <a:defRPr/>
            </a:pPr>
            <a:r>
              <a:rPr lang="ru-RU" sz="1800" b="1" dirty="0">
                <a:solidFill>
                  <a:schemeClr val="accent2"/>
                </a:solidFill>
                <a:latin typeface="Arial" charset="0"/>
              </a:rPr>
              <a:t>Проектирование должно осуществляться с учетом оценки рисков аварий, пожарного риска, связанных с ними чрезвычайных ситуаций и иных неблагоприятных воздействий на людей, имущество физических и юридических лиц и окружающую среду при эксплуатации, консервации и ликвидации сетей газораспределения и газопотребления.</a:t>
            </a:r>
          </a:p>
          <a:p>
            <a:pPr marL="342900" indent="-342900">
              <a:buFontTx/>
              <a:buAutoNum type="arabicPeriod"/>
              <a:defRPr/>
            </a:pPr>
            <a:r>
              <a:rPr lang="ru-RU" sz="1800" b="1" dirty="0">
                <a:solidFill>
                  <a:schemeClr val="accent2"/>
                </a:solidFill>
                <a:latin typeface="Arial" charset="0"/>
              </a:rPr>
              <a:t>Выбор технических и технологических устройств, материала и конструкции труб и соединительных деталей, защитных покрытий, вида и способа прокладки газопроводов должен осуществляться с учетом требуемых по условиям эксплуатации величин давления и температуры природного газа, гидрогеологических данных, природных условий, техногенных воздействий.</a:t>
            </a:r>
          </a:p>
          <a:p>
            <a:pPr marL="342900" indent="-342900">
              <a:buFontTx/>
              <a:buAutoNum type="arabicPeriod"/>
              <a:defRPr/>
            </a:pPr>
            <a:r>
              <a:rPr lang="ru-RU" sz="1800" b="1" dirty="0">
                <a:solidFill>
                  <a:schemeClr val="accent2"/>
                </a:solidFill>
                <a:latin typeface="Arial" charset="0"/>
              </a:rPr>
              <a:t>Расчеты газопроводов на прочность и устойчивость должны выполняться с учетом величины и направления действующих на газопроводы нагрузок, а также времени их действия.</a:t>
            </a:r>
          </a:p>
          <a:p>
            <a:pPr marL="342900" indent="-342900">
              <a:buFontTx/>
              <a:buAutoNum type="arabicPeriod"/>
              <a:defRPr/>
            </a:pPr>
            <a:r>
              <a:rPr lang="ru-RU" sz="1800" b="1" dirty="0">
                <a:solidFill>
                  <a:schemeClr val="accent2"/>
                </a:solidFill>
                <a:latin typeface="Arial" charset="0"/>
              </a:rPr>
              <a:t>Проектирование обводных линий в газорегуляторных пунктах и газорегуляторных установках с установленной на них запорной арматурой (для ручного регулирования давления газа) не допускается.</a:t>
            </a:r>
          </a:p>
          <a:p>
            <a:pPr>
              <a:buFontTx/>
              <a:buChar char="-"/>
              <a:defRPr/>
            </a:pPr>
            <a:endParaRPr lang="ru-RU" sz="1600" b="1" dirty="0">
              <a:latin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Object 2"/>
          <p:cNvGraphicFramePr>
            <a:graphicFrameLocks noChangeAspect="1"/>
          </p:cNvGraphicFramePr>
          <p:nvPr/>
        </p:nvGraphicFramePr>
        <p:xfrm>
          <a:off x="0" y="0"/>
          <a:ext cx="9144000" cy="6858000"/>
        </p:xfrm>
        <a:graphic>
          <a:graphicData uri="http://schemas.openxmlformats.org/presentationml/2006/ole">
            <p:oleObj spid="_x0000_s11266" name="CorelDRAW" r:id="rId4" imgW="13793724" imgH="10351389" progId="CorelDRAW.Graphic.12">
              <p:embed/>
            </p:oleObj>
          </a:graphicData>
        </a:graphic>
      </p:graphicFrame>
      <p:sp>
        <p:nvSpPr>
          <p:cNvPr id="11267"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1268"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1269"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1270"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1271" name="Rectangle 7"/>
          <p:cNvSpPr>
            <a:spLocks noChangeArrowheads="1"/>
          </p:cNvSpPr>
          <p:nvPr/>
        </p:nvSpPr>
        <p:spPr bwMode="auto">
          <a:xfrm>
            <a:off x="179388" y="1052513"/>
            <a:ext cx="8569325" cy="5662612"/>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11272"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11273" name="Text Box 9"/>
          <p:cNvSpPr txBox="1">
            <a:spLocks noChangeArrowheads="1"/>
          </p:cNvSpPr>
          <p:nvPr/>
        </p:nvSpPr>
        <p:spPr bwMode="auto">
          <a:xfrm>
            <a:off x="250825" y="1285875"/>
            <a:ext cx="7821613" cy="338138"/>
          </a:xfrm>
          <a:prstGeom prst="rect">
            <a:avLst/>
          </a:prstGeom>
          <a:noFill/>
          <a:ln w="9525">
            <a:noFill/>
            <a:miter lim="800000"/>
            <a:headEnd/>
            <a:tailEnd/>
          </a:ln>
        </p:spPr>
        <p:txBody>
          <a:bodyPr>
            <a:spAutoFit/>
          </a:bodyPr>
          <a:lstStyle/>
          <a:p>
            <a:r>
              <a:rPr lang="ru-RU" sz="1600" b="1">
                <a:latin typeface="Arial" charset="0"/>
              </a:rPr>
              <a:t> </a:t>
            </a:r>
          </a:p>
        </p:txBody>
      </p:sp>
      <p:sp>
        <p:nvSpPr>
          <p:cNvPr id="11274" name="Text Box 10"/>
          <p:cNvSpPr txBox="1">
            <a:spLocks noChangeArrowheads="1"/>
          </p:cNvSpPr>
          <p:nvPr/>
        </p:nvSpPr>
        <p:spPr bwMode="auto">
          <a:xfrm>
            <a:off x="1547813" y="188913"/>
            <a:ext cx="6716712" cy="461962"/>
          </a:xfrm>
          <a:prstGeom prst="rect">
            <a:avLst/>
          </a:prstGeom>
          <a:noFill/>
          <a:ln w="9525">
            <a:noFill/>
            <a:miter lim="800000"/>
            <a:headEnd/>
            <a:tailEnd/>
          </a:ln>
        </p:spPr>
        <p:txBody>
          <a:bodyPr>
            <a:spAutoFit/>
          </a:bodyPr>
          <a:lstStyle/>
          <a:p>
            <a:r>
              <a:rPr lang="ru-RU" sz="2400" b="1">
                <a:solidFill>
                  <a:schemeClr val="bg1"/>
                </a:solidFill>
                <a:latin typeface="Arial" charset="0"/>
              </a:rPr>
              <a:t>Примеры требований по строительству</a:t>
            </a:r>
          </a:p>
        </p:txBody>
      </p:sp>
      <p:sp>
        <p:nvSpPr>
          <p:cNvPr id="11275" name="Text Box 11"/>
          <p:cNvSpPr txBox="1">
            <a:spLocks noChangeArrowheads="1"/>
          </p:cNvSpPr>
          <p:nvPr/>
        </p:nvSpPr>
        <p:spPr bwMode="auto">
          <a:xfrm>
            <a:off x="447675" y="1268413"/>
            <a:ext cx="7796213" cy="615950"/>
          </a:xfrm>
          <a:prstGeom prst="rect">
            <a:avLst/>
          </a:prstGeom>
          <a:noFill/>
          <a:ln w="9525">
            <a:noFill/>
            <a:miter lim="800000"/>
            <a:headEnd/>
            <a:tailEnd/>
          </a:ln>
        </p:spPr>
        <p:txBody>
          <a:bodyPr>
            <a:spAutoFit/>
          </a:bodyPr>
          <a:lstStyle/>
          <a:p>
            <a:endParaRPr lang="ru-RU" sz="1800" b="1">
              <a:solidFill>
                <a:schemeClr val="accent2"/>
              </a:solidFill>
              <a:latin typeface="Arial" charset="0"/>
            </a:endParaRPr>
          </a:p>
          <a:p>
            <a:pPr>
              <a:buFontTx/>
              <a:buChar char="-"/>
            </a:pPr>
            <a:endParaRPr lang="ru-RU" sz="1600" b="1">
              <a:latin typeface="Arial" charset="0"/>
            </a:endParaRPr>
          </a:p>
        </p:txBody>
      </p:sp>
      <p:sp>
        <p:nvSpPr>
          <p:cNvPr id="12" name="TextBox 11"/>
          <p:cNvSpPr txBox="1"/>
          <p:nvPr/>
        </p:nvSpPr>
        <p:spPr>
          <a:xfrm>
            <a:off x="285750" y="1071563"/>
            <a:ext cx="8286750" cy="5632450"/>
          </a:xfrm>
          <a:prstGeom prst="rect">
            <a:avLst/>
          </a:prstGeom>
          <a:noFill/>
        </p:spPr>
        <p:txBody>
          <a:bodyPr>
            <a:spAutoFit/>
          </a:bodyPr>
          <a:lstStyle/>
          <a:p>
            <a:pPr marL="342900" indent="-342900">
              <a:buFontTx/>
              <a:buAutoNum type="arabicPeriod"/>
              <a:defRPr/>
            </a:pPr>
            <a:r>
              <a:rPr lang="ru-RU" sz="1800" b="1" dirty="0">
                <a:solidFill>
                  <a:schemeClr val="accent6"/>
                </a:solidFill>
                <a:latin typeface="Arial" pitchFamily="34" charset="0"/>
                <a:cs typeface="Arial" pitchFamily="34" charset="0"/>
              </a:rPr>
              <a:t>На стадии строительства, реконструкции, монтажа и капитального ремонта должно быть обеспечено соблюдение: технических решений, предусмотренных проектной документацией; требований эксплуатационной документации изготовителей газоиспользующего оборудования, технических и технологических устройств, труб, материалов и соединительных деталей; технологии строительства и монтажа в соответствии с проектом производства работ или технологическими картами.</a:t>
            </a:r>
          </a:p>
          <a:p>
            <a:pPr marL="342900" indent="-342900">
              <a:buFontTx/>
              <a:buAutoNum type="arabicPeriod"/>
              <a:defRPr/>
            </a:pPr>
            <a:r>
              <a:rPr lang="ru-RU" sz="1800" b="1" dirty="0">
                <a:solidFill>
                  <a:schemeClr val="accent6"/>
                </a:solidFill>
                <a:latin typeface="Arial" pitchFamily="34" charset="0"/>
                <a:cs typeface="Arial" pitchFamily="34" charset="0"/>
              </a:rPr>
              <a:t>Технология укладки газопроводов должна обеспечивать: сохранность поверхности трубы газопровода, изоляционных покрытий и соединений; положение газопровода, указанное в проектной документации.</a:t>
            </a:r>
          </a:p>
          <a:p>
            <a:pPr marL="342900" indent="-342900">
              <a:buFontTx/>
              <a:buAutoNum type="arabicPeriod"/>
              <a:defRPr/>
            </a:pPr>
            <a:r>
              <a:rPr lang="ru-RU" sz="1800" b="1" dirty="0">
                <a:solidFill>
                  <a:schemeClr val="accent6"/>
                </a:solidFill>
                <a:latin typeface="Arial" pitchFamily="34" charset="0"/>
                <a:cs typeface="Arial" pitchFamily="34" charset="0"/>
              </a:rPr>
              <a:t>Энергетическая эффективность построенных, реконструированных, смонтированных и отремонтированных сетей газораспределения и газопотребления  должна обеспечиваться за счет их герметичности (отсутствия утечек газа). </a:t>
            </a:r>
          </a:p>
          <a:p>
            <a:pPr marL="342900" indent="-342900">
              <a:buFontTx/>
              <a:buAutoNum type="arabicPeriod"/>
              <a:defRPr/>
            </a:pPr>
            <a:r>
              <a:rPr lang="ru-RU" sz="1800" b="1" dirty="0">
                <a:solidFill>
                  <a:schemeClr val="accent6"/>
                </a:solidFill>
                <a:latin typeface="Arial" pitchFamily="34" charset="0"/>
                <a:cs typeface="Arial" pitchFamily="34" charset="0"/>
              </a:rPr>
              <a:t>При строительстве, реконструкции, монтаже и капитальном ремонте должны применяться технологии сварки и сварочное оборудование, обеспечивающие герметичность и прочность сварных соединений.  </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2"/>
          <p:cNvGraphicFramePr>
            <a:graphicFrameLocks noChangeAspect="1"/>
          </p:cNvGraphicFramePr>
          <p:nvPr/>
        </p:nvGraphicFramePr>
        <p:xfrm>
          <a:off x="0" y="0"/>
          <a:ext cx="9144000" cy="6858000"/>
        </p:xfrm>
        <a:graphic>
          <a:graphicData uri="http://schemas.openxmlformats.org/presentationml/2006/ole">
            <p:oleObj spid="_x0000_s12290" name="CorelDRAW" r:id="rId4" imgW="13793724" imgH="10351389" progId="CorelDRAW.Graphic.12">
              <p:embed/>
            </p:oleObj>
          </a:graphicData>
        </a:graphic>
      </p:graphicFrame>
      <p:sp>
        <p:nvSpPr>
          <p:cNvPr id="12291"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2292"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2293"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2294"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2295" name="Rectangle 7"/>
          <p:cNvSpPr>
            <a:spLocks noChangeArrowheads="1"/>
          </p:cNvSpPr>
          <p:nvPr/>
        </p:nvSpPr>
        <p:spPr bwMode="auto">
          <a:xfrm>
            <a:off x="179388" y="1052513"/>
            <a:ext cx="8569325" cy="5662612"/>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12296"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12297"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12298" name="Text Box 10"/>
          <p:cNvSpPr txBox="1">
            <a:spLocks noChangeArrowheads="1"/>
          </p:cNvSpPr>
          <p:nvPr/>
        </p:nvSpPr>
        <p:spPr bwMode="auto">
          <a:xfrm>
            <a:off x="1547813" y="188913"/>
            <a:ext cx="6716712" cy="461962"/>
          </a:xfrm>
          <a:prstGeom prst="rect">
            <a:avLst/>
          </a:prstGeom>
          <a:noFill/>
          <a:ln w="9525">
            <a:noFill/>
            <a:miter lim="800000"/>
            <a:headEnd/>
            <a:tailEnd/>
          </a:ln>
        </p:spPr>
        <p:txBody>
          <a:bodyPr>
            <a:spAutoFit/>
          </a:bodyPr>
          <a:lstStyle/>
          <a:p>
            <a:r>
              <a:rPr lang="ru-RU" sz="2400" b="1">
                <a:solidFill>
                  <a:schemeClr val="bg1"/>
                </a:solidFill>
                <a:latin typeface="Arial" charset="0"/>
              </a:rPr>
              <a:t>Примеры требований по эксплуатации</a:t>
            </a:r>
          </a:p>
        </p:txBody>
      </p:sp>
      <p:sp>
        <p:nvSpPr>
          <p:cNvPr id="12299" name="Text Box 11"/>
          <p:cNvSpPr txBox="1">
            <a:spLocks noChangeArrowheads="1"/>
          </p:cNvSpPr>
          <p:nvPr/>
        </p:nvSpPr>
        <p:spPr bwMode="auto">
          <a:xfrm>
            <a:off x="285750" y="1143000"/>
            <a:ext cx="8358188" cy="5508625"/>
          </a:xfrm>
          <a:prstGeom prst="rect">
            <a:avLst/>
          </a:prstGeom>
          <a:noFill/>
          <a:ln w="9525">
            <a:noFill/>
            <a:miter lim="800000"/>
            <a:headEnd/>
            <a:tailEnd/>
          </a:ln>
        </p:spPr>
        <p:txBody>
          <a:bodyPr>
            <a:spAutoFit/>
          </a:bodyPr>
          <a:lstStyle/>
          <a:p>
            <a:pPr marL="342900" indent="-342900">
              <a:buFontTx/>
              <a:buAutoNum type="arabicPeriod"/>
            </a:pPr>
            <a:r>
              <a:rPr lang="ru-RU" sz="1600" b="1">
                <a:solidFill>
                  <a:schemeClr val="accent2"/>
                </a:solidFill>
                <a:latin typeface="Arial" charset="0"/>
              </a:rPr>
              <a:t>При эксплуатации наружных газопроводов эксплуатирующей организацией должны быть обеспечены мониторинг грунтовых условий (выявление пучения, просадки и иных явлений, которые могут повлиять на безопасность эксплуатации), производства строительных работ, производимых в зоне прокладки сетей газораспределения, с целью недопущения их повреждения.</a:t>
            </a:r>
          </a:p>
          <a:p>
            <a:pPr marL="342900" indent="-342900">
              <a:buFontTx/>
              <a:buAutoNum type="arabicPeriod"/>
            </a:pPr>
            <a:r>
              <a:rPr lang="ru-RU" sz="1600" b="1">
                <a:solidFill>
                  <a:schemeClr val="accent2"/>
                </a:solidFill>
                <a:latin typeface="Arial" charset="0"/>
              </a:rPr>
              <a:t>При эксплуатации подземных газопроводов эксплуатирующей организацией должны быть обеспечены мониторинг и устранение: утечек природного газа; повреждений изоляции и труб газопровода, сооружений на них; неисправностей в работе средств электрохимической защиты и трубопроводной арматуры.</a:t>
            </a:r>
          </a:p>
          <a:p>
            <a:pPr marL="342900" indent="-342900">
              <a:buFontTx/>
              <a:buAutoNum type="arabicPeriod"/>
            </a:pPr>
            <a:r>
              <a:rPr lang="ru-RU" sz="1600" b="1">
                <a:solidFill>
                  <a:schemeClr val="accent2"/>
                </a:solidFill>
                <a:latin typeface="Arial" charset="0"/>
              </a:rPr>
              <a:t>Продолжительность эксплуатации газопроводов, технических и технологических устройств устанавливается при проектировании, исходя из условия обеспечения безопасности объектов технического регулирования при прогнозируемых изменениях их характеристик и гарантий изготовителя технических и технологических устройств. Предельные сроки дальнейшей эксплуатации объектов технического регулирования настоящего технического регламента должны устанавливаться по результатам технического диагностирования.</a:t>
            </a:r>
          </a:p>
          <a:p>
            <a:pPr marL="342900" indent="-342900">
              <a:buFontTx/>
              <a:buAutoNum type="arabicPeriod"/>
            </a:pPr>
            <a:r>
              <a:rPr lang="ru-RU" sz="1600" b="1">
                <a:solidFill>
                  <a:schemeClr val="accent2"/>
                </a:solidFill>
                <a:latin typeface="Arial" charset="0"/>
              </a:rPr>
              <a:t>При эксплуатации сетей газораспределения и газпотребления должна быть исключена возможность их несанкционированного изменения.</a:t>
            </a:r>
          </a:p>
          <a:p>
            <a:pPr marL="342900" indent="-342900">
              <a:buFontTx/>
              <a:buAutoNum type="arabicPeriod"/>
            </a:pPr>
            <a:endParaRPr lang="ru-RU" sz="1600" b="1">
              <a:latin typeface="Arial"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4" name="Object 2"/>
          <p:cNvGraphicFramePr>
            <a:graphicFrameLocks noChangeAspect="1"/>
          </p:cNvGraphicFramePr>
          <p:nvPr/>
        </p:nvGraphicFramePr>
        <p:xfrm>
          <a:off x="0" y="0"/>
          <a:ext cx="9144000" cy="6858000"/>
        </p:xfrm>
        <a:graphic>
          <a:graphicData uri="http://schemas.openxmlformats.org/presentationml/2006/ole">
            <p:oleObj spid="_x0000_s13314" name="CorelDRAW" r:id="rId4" imgW="13793724" imgH="10351389" progId="CorelDRAW.Graphic.12">
              <p:embed/>
            </p:oleObj>
          </a:graphicData>
        </a:graphic>
      </p:graphicFrame>
      <p:sp>
        <p:nvSpPr>
          <p:cNvPr id="13315"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3316"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3317"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3318"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3319" name="Rectangle 7"/>
          <p:cNvSpPr>
            <a:spLocks noChangeArrowheads="1"/>
          </p:cNvSpPr>
          <p:nvPr/>
        </p:nvSpPr>
        <p:spPr bwMode="auto">
          <a:xfrm>
            <a:off x="179388" y="1052513"/>
            <a:ext cx="8569325" cy="5689600"/>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13320"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13321"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13322" name="Text Box 10"/>
          <p:cNvSpPr txBox="1">
            <a:spLocks noChangeArrowheads="1"/>
          </p:cNvSpPr>
          <p:nvPr/>
        </p:nvSpPr>
        <p:spPr bwMode="auto">
          <a:xfrm>
            <a:off x="1857375" y="188913"/>
            <a:ext cx="6407150" cy="830262"/>
          </a:xfrm>
          <a:prstGeom prst="rect">
            <a:avLst/>
          </a:prstGeom>
          <a:noFill/>
          <a:ln w="9525">
            <a:noFill/>
            <a:miter lim="800000"/>
            <a:headEnd/>
            <a:tailEnd/>
          </a:ln>
        </p:spPr>
        <p:txBody>
          <a:bodyPr>
            <a:spAutoFit/>
          </a:bodyPr>
          <a:lstStyle/>
          <a:p>
            <a:r>
              <a:rPr lang="ru-RU" sz="2400" b="1">
                <a:solidFill>
                  <a:schemeClr val="bg1"/>
                </a:solidFill>
                <a:latin typeface="Arial" charset="0"/>
              </a:rPr>
              <a:t>Примеры требований по оценке соответствия</a:t>
            </a:r>
          </a:p>
        </p:txBody>
      </p:sp>
      <p:sp>
        <p:nvSpPr>
          <p:cNvPr id="13323" name="Text Box 11"/>
          <p:cNvSpPr txBox="1">
            <a:spLocks noChangeArrowheads="1"/>
          </p:cNvSpPr>
          <p:nvPr/>
        </p:nvSpPr>
        <p:spPr bwMode="auto">
          <a:xfrm>
            <a:off x="214313" y="1071563"/>
            <a:ext cx="8501062" cy="5878512"/>
          </a:xfrm>
          <a:prstGeom prst="rect">
            <a:avLst/>
          </a:prstGeom>
          <a:noFill/>
          <a:ln w="9525">
            <a:noFill/>
            <a:miter lim="800000"/>
            <a:headEnd/>
            <a:tailEnd/>
          </a:ln>
        </p:spPr>
        <p:txBody>
          <a:bodyPr>
            <a:spAutoFit/>
          </a:bodyPr>
          <a:lstStyle/>
          <a:p>
            <a:r>
              <a:rPr lang="ru-RU" sz="1800" b="1">
                <a:solidFill>
                  <a:schemeClr val="accent2"/>
                </a:solidFill>
                <a:latin typeface="Arial" charset="0"/>
              </a:rPr>
              <a:t>1. При проектировании (включая инженерные изыскания) сетей газораспределения и газопотребления в форме экспертизы проектной документации и инженерных изысканий в соответствии с законодательством о градостроительной деятельности.</a:t>
            </a:r>
          </a:p>
          <a:p>
            <a:r>
              <a:rPr lang="ru-RU" sz="1800" b="1">
                <a:solidFill>
                  <a:schemeClr val="accent2"/>
                </a:solidFill>
                <a:latin typeface="Arial" charset="0"/>
              </a:rPr>
              <a:t>2. При завершении строительства, монтажа и реконструкции сетей газораспределения и газопотребления – приемка сетей газораспределения и газопотребления.</a:t>
            </a:r>
          </a:p>
          <a:p>
            <a:r>
              <a:rPr lang="ru-RU" sz="1800" b="1">
                <a:solidFill>
                  <a:schemeClr val="accent2"/>
                </a:solidFill>
                <a:latin typeface="Arial" charset="0"/>
              </a:rPr>
              <a:t>3. При строительстве, реконструкции, капитальном ремонте, эксплуатации, консервации и ликвидации сетей газораспределения и газопотребления – государственный контроль (надзор).</a:t>
            </a:r>
          </a:p>
          <a:p>
            <a:r>
              <a:rPr lang="ru-RU" sz="1800" b="1">
                <a:solidFill>
                  <a:schemeClr val="accent2"/>
                </a:solidFill>
                <a:latin typeface="Arial" charset="0"/>
              </a:rPr>
              <a:t>4. Государственный контроль (надзор) за соблюдением требований технического регламента осуществляется федеральным органом исполнительной власти, осуществляющим функции по контролю (надзору) в сфере промышленной безопасности, и федеральным органом исполнительной власти, уполномоченным на осуществление государственного строительного надзора, в пределах их компетенции и в порядке, установленном Федеральным законом «О защите прав юридических лиц и индивидуальных предпринимателей при осуществлении государственного контроля (надзора)».  </a:t>
            </a:r>
          </a:p>
          <a:p>
            <a:endParaRPr lang="ru-RU" sz="1800" b="1">
              <a:solidFill>
                <a:schemeClr val="accent2"/>
              </a:solidFill>
              <a:latin typeface="Arial" charset="0"/>
            </a:endParaRPr>
          </a:p>
          <a:p>
            <a:pPr>
              <a:buFontTx/>
              <a:buChar char="-"/>
            </a:pPr>
            <a:endParaRPr lang="ru-RU" sz="1600" b="1">
              <a:latin typeface="Arial"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Object 2"/>
          <p:cNvGraphicFramePr>
            <a:graphicFrameLocks noChangeAspect="1"/>
          </p:cNvGraphicFramePr>
          <p:nvPr/>
        </p:nvGraphicFramePr>
        <p:xfrm>
          <a:off x="0" y="0"/>
          <a:ext cx="9144000" cy="6858000"/>
        </p:xfrm>
        <a:graphic>
          <a:graphicData uri="http://schemas.openxmlformats.org/presentationml/2006/ole">
            <p:oleObj spid="_x0000_s14338" name="CorelDRAW" r:id="rId4" imgW="13793724" imgH="10351389" progId="CorelDRAW.Graphic.12">
              <p:embed/>
            </p:oleObj>
          </a:graphicData>
        </a:graphic>
      </p:graphicFrame>
      <p:sp>
        <p:nvSpPr>
          <p:cNvPr id="14339"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4340"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4341"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4342"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4343" name="Rectangle 7"/>
          <p:cNvSpPr>
            <a:spLocks noChangeArrowheads="1"/>
          </p:cNvSpPr>
          <p:nvPr/>
        </p:nvSpPr>
        <p:spPr bwMode="auto">
          <a:xfrm>
            <a:off x="179388" y="1052513"/>
            <a:ext cx="8569325"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14344"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14345"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14346" name="Text Box 10"/>
          <p:cNvSpPr txBox="1">
            <a:spLocks noChangeArrowheads="1"/>
          </p:cNvSpPr>
          <p:nvPr/>
        </p:nvSpPr>
        <p:spPr bwMode="auto">
          <a:xfrm>
            <a:off x="1547813" y="188913"/>
            <a:ext cx="6716712" cy="708025"/>
          </a:xfrm>
          <a:prstGeom prst="rect">
            <a:avLst/>
          </a:prstGeom>
          <a:noFill/>
          <a:ln w="9525">
            <a:noFill/>
            <a:miter lim="800000"/>
            <a:headEnd/>
            <a:tailEnd/>
          </a:ln>
        </p:spPr>
        <p:txBody>
          <a:bodyPr>
            <a:spAutoFit/>
          </a:bodyPr>
          <a:lstStyle/>
          <a:p>
            <a:r>
              <a:rPr lang="ru-RU" sz="2000" b="1">
                <a:solidFill>
                  <a:schemeClr val="bg1"/>
                </a:solidFill>
                <a:latin typeface="Arial" charset="0"/>
              </a:rPr>
              <a:t>Некоторые технические выводы по требованиям разработанного технического регламента </a:t>
            </a:r>
          </a:p>
        </p:txBody>
      </p:sp>
      <p:sp>
        <p:nvSpPr>
          <p:cNvPr id="14347" name="Text Box 11"/>
          <p:cNvSpPr txBox="1">
            <a:spLocks noChangeArrowheads="1"/>
          </p:cNvSpPr>
          <p:nvPr/>
        </p:nvSpPr>
        <p:spPr bwMode="auto">
          <a:xfrm>
            <a:off x="447675" y="1268413"/>
            <a:ext cx="7796213" cy="5602287"/>
          </a:xfrm>
          <a:prstGeom prst="rect">
            <a:avLst/>
          </a:prstGeom>
          <a:noFill/>
          <a:ln w="9525">
            <a:noFill/>
            <a:miter lim="800000"/>
            <a:headEnd/>
            <a:tailEnd/>
          </a:ln>
        </p:spPr>
        <p:txBody>
          <a:bodyPr>
            <a:spAutoFit/>
          </a:bodyPr>
          <a:lstStyle/>
          <a:p>
            <a:r>
              <a:rPr lang="ru-RU" sz="1800" b="1" u="sng">
                <a:solidFill>
                  <a:schemeClr val="accent2"/>
                </a:solidFill>
                <a:latin typeface="Arial" charset="0"/>
              </a:rPr>
              <a:t>Не запрещает (при соответствующем инженерном обосновании):</a:t>
            </a:r>
          </a:p>
          <a:p>
            <a:r>
              <a:rPr lang="ru-RU" sz="1800" b="1">
                <a:solidFill>
                  <a:schemeClr val="accent2"/>
                </a:solidFill>
                <a:latin typeface="Arial" charset="0"/>
              </a:rPr>
              <a:t>- Выбор любого материала труб и соединительных деталей, вида и способа прокладки (включая скрытую прокладку внутренних газопроводов);</a:t>
            </a:r>
          </a:p>
          <a:p>
            <a:r>
              <a:rPr lang="ru-RU" sz="1800" b="1">
                <a:solidFill>
                  <a:schemeClr val="accent2"/>
                </a:solidFill>
                <a:latin typeface="Arial" charset="0"/>
              </a:rPr>
              <a:t>- Прокладку полимерных газопроводов любых давлений, на которые распространяются требования документа;</a:t>
            </a:r>
          </a:p>
          <a:p>
            <a:r>
              <a:rPr lang="ru-RU" sz="1800" b="1">
                <a:solidFill>
                  <a:schemeClr val="accent2"/>
                </a:solidFill>
                <a:latin typeface="Arial" charset="0"/>
              </a:rPr>
              <a:t>- Прокладку межпоселковых газопроводов давлением выше 1,2 МПа;</a:t>
            </a:r>
          </a:p>
          <a:p>
            <a:r>
              <a:rPr lang="ru-RU" sz="1800" b="1">
                <a:solidFill>
                  <a:schemeClr val="accent2"/>
                </a:solidFill>
                <a:latin typeface="Arial" charset="0"/>
              </a:rPr>
              <a:t>- Подземное размещение газорегуляторных пунктов (не устанавливая обязательность расположения ГРП выше уровня земли);</a:t>
            </a:r>
          </a:p>
          <a:p>
            <a:r>
              <a:rPr lang="ru-RU" sz="1800" b="1">
                <a:solidFill>
                  <a:schemeClr val="accent2"/>
                </a:solidFill>
                <a:latin typeface="Arial" charset="0"/>
              </a:rPr>
              <a:t>- Применение на газопроводах любых запорных устройств для обеспечения безопасности (не исключая и клапаны «газ – стоп»);</a:t>
            </a:r>
          </a:p>
          <a:p>
            <a:r>
              <a:rPr lang="ru-RU" sz="1800" b="1">
                <a:solidFill>
                  <a:schemeClr val="accent2"/>
                </a:solidFill>
                <a:latin typeface="Arial" charset="0"/>
              </a:rPr>
              <a:t>- Устройство выхода газопровода из земли без футляра. </a:t>
            </a:r>
          </a:p>
          <a:p>
            <a:endParaRPr lang="ru-RU" sz="1800" b="1">
              <a:solidFill>
                <a:schemeClr val="accent2"/>
              </a:solidFill>
              <a:latin typeface="Arial" charset="0"/>
            </a:endParaRPr>
          </a:p>
          <a:p>
            <a:r>
              <a:rPr lang="ru-RU" sz="1800" b="1" u="sng">
                <a:solidFill>
                  <a:schemeClr val="accent2"/>
                </a:solidFill>
                <a:latin typeface="Arial" charset="0"/>
              </a:rPr>
              <a:t>Запрещает:</a:t>
            </a:r>
          </a:p>
          <a:p>
            <a:r>
              <a:rPr lang="ru-RU" sz="1800" b="1">
                <a:solidFill>
                  <a:schemeClr val="accent2"/>
                </a:solidFill>
                <a:latin typeface="Arial" charset="0"/>
              </a:rPr>
              <a:t>- Проектирование байпасных линий с ручным редуцированием давления газа в газорегуляторных пунктах и установках.</a:t>
            </a:r>
          </a:p>
          <a:p>
            <a:endParaRPr lang="ru-RU" sz="1800" b="1">
              <a:solidFill>
                <a:schemeClr val="accent2"/>
              </a:solidFill>
              <a:latin typeface="Arial" charset="0"/>
            </a:endParaRPr>
          </a:p>
          <a:p>
            <a:pPr>
              <a:buFontTx/>
              <a:buChar char="-"/>
            </a:pPr>
            <a:endParaRPr lang="ru-RU" sz="1600" b="1">
              <a:latin typeface="Arial"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Object 2"/>
          <p:cNvGraphicFramePr>
            <a:graphicFrameLocks noChangeAspect="1"/>
          </p:cNvGraphicFramePr>
          <p:nvPr/>
        </p:nvGraphicFramePr>
        <p:xfrm>
          <a:off x="0" y="0"/>
          <a:ext cx="9144000" cy="6858000"/>
        </p:xfrm>
        <a:graphic>
          <a:graphicData uri="http://schemas.openxmlformats.org/presentationml/2006/ole">
            <p:oleObj spid="_x0000_s15362" name="CorelDRAW" r:id="rId4" imgW="13793724" imgH="10351389" progId="CorelDRAW.Graphic.12">
              <p:embed/>
            </p:oleObj>
          </a:graphicData>
        </a:graphic>
      </p:graphicFrame>
      <p:sp>
        <p:nvSpPr>
          <p:cNvPr id="15363" name="Text Box 3"/>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5364" name="Text Box 4"/>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5365" name="Text Box 5"/>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5366" name="Text Box 6"/>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5367" name="Rectangle 7"/>
          <p:cNvSpPr>
            <a:spLocks noChangeArrowheads="1"/>
          </p:cNvSpPr>
          <p:nvPr/>
        </p:nvSpPr>
        <p:spPr bwMode="auto">
          <a:xfrm>
            <a:off x="179388" y="1052513"/>
            <a:ext cx="8569325" cy="5545137"/>
          </a:xfrm>
          <a:prstGeom prst="rect">
            <a:avLst/>
          </a:prstGeom>
          <a:solidFill>
            <a:srgbClr val="FFFF99"/>
          </a:solidFill>
          <a:ln w="19050">
            <a:solidFill>
              <a:schemeClr val="tx1"/>
            </a:solidFill>
            <a:miter lim="800000"/>
            <a:headEnd/>
            <a:tailEnd/>
          </a:ln>
        </p:spPr>
        <p:txBody>
          <a:bodyPr wrap="none" anchor="ctr"/>
          <a:lstStyle/>
          <a:p>
            <a:endParaRPr lang="ru-RU" sz="1400" b="1">
              <a:latin typeface="Arial" charset="0"/>
            </a:endParaRPr>
          </a:p>
        </p:txBody>
      </p:sp>
      <p:sp>
        <p:nvSpPr>
          <p:cNvPr id="15368" name="Text Box 8"/>
          <p:cNvSpPr txBox="1">
            <a:spLocks noChangeArrowheads="1"/>
          </p:cNvSpPr>
          <p:nvPr/>
        </p:nvSpPr>
        <p:spPr bwMode="auto">
          <a:xfrm>
            <a:off x="1692275" y="188913"/>
            <a:ext cx="5543550" cy="457200"/>
          </a:xfrm>
          <a:prstGeom prst="rect">
            <a:avLst/>
          </a:prstGeom>
          <a:noFill/>
          <a:ln w="9525">
            <a:noFill/>
            <a:miter lim="800000"/>
            <a:headEnd/>
            <a:tailEnd/>
          </a:ln>
        </p:spPr>
        <p:txBody>
          <a:bodyPr>
            <a:spAutoFit/>
          </a:bodyPr>
          <a:lstStyle/>
          <a:p>
            <a:endParaRPr lang="ru-RU" sz="2400" b="1">
              <a:solidFill>
                <a:schemeClr val="bg1"/>
              </a:solidFill>
              <a:latin typeface="Arial" charset="0"/>
            </a:endParaRPr>
          </a:p>
        </p:txBody>
      </p:sp>
      <p:sp>
        <p:nvSpPr>
          <p:cNvPr id="15369" name="Text Box 9"/>
          <p:cNvSpPr txBox="1">
            <a:spLocks noChangeArrowheads="1"/>
          </p:cNvSpPr>
          <p:nvPr/>
        </p:nvSpPr>
        <p:spPr bwMode="auto">
          <a:xfrm>
            <a:off x="250825" y="1052513"/>
            <a:ext cx="8497888" cy="336550"/>
          </a:xfrm>
          <a:prstGeom prst="rect">
            <a:avLst/>
          </a:prstGeom>
          <a:noFill/>
          <a:ln w="9525">
            <a:noFill/>
            <a:miter lim="800000"/>
            <a:headEnd/>
            <a:tailEnd/>
          </a:ln>
        </p:spPr>
        <p:txBody>
          <a:bodyPr>
            <a:spAutoFit/>
          </a:bodyPr>
          <a:lstStyle/>
          <a:p>
            <a:r>
              <a:rPr lang="ru-RU" sz="1600" b="1">
                <a:latin typeface="Arial" charset="0"/>
              </a:rPr>
              <a:t> </a:t>
            </a:r>
          </a:p>
        </p:txBody>
      </p:sp>
      <p:sp>
        <p:nvSpPr>
          <p:cNvPr id="15370" name="Text Box 10"/>
          <p:cNvSpPr txBox="1">
            <a:spLocks noChangeArrowheads="1"/>
          </p:cNvSpPr>
          <p:nvPr/>
        </p:nvSpPr>
        <p:spPr bwMode="auto">
          <a:xfrm>
            <a:off x="519113" y="1268413"/>
            <a:ext cx="8026400" cy="6940550"/>
          </a:xfrm>
          <a:prstGeom prst="rect">
            <a:avLst/>
          </a:prstGeom>
          <a:noFill/>
          <a:ln w="9525">
            <a:noFill/>
            <a:miter lim="800000"/>
            <a:headEnd/>
            <a:tailEnd/>
          </a:ln>
        </p:spPr>
        <p:txBody>
          <a:bodyPr>
            <a:spAutoFit/>
          </a:bodyPr>
          <a:lstStyle/>
          <a:p>
            <a:r>
              <a:rPr lang="ru-RU" sz="1800" b="1" u="sng">
                <a:solidFill>
                  <a:schemeClr val="accent2"/>
                </a:solidFill>
                <a:latin typeface="Arial" charset="0"/>
              </a:rPr>
              <a:t>Требует принятия дополнительных технических решений по обеспечению безопасности (требований установлено намного меньше, чем в действующих НТД) при:</a:t>
            </a:r>
          </a:p>
          <a:p>
            <a:r>
              <a:rPr lang="ru-RU" sz="1800" b="1">
                <a:solidFill>
                  <a:schemeClr val="accent2"/>
                </a:solidFill>
                <a:latin typeface="Arial" charset="0"/>
              </a:rPr>
              <a:t>- Пересечении газопроводами естественных и искусственных преград;</a:t>
            </a:r>
          </a:p>
          <a:p>
            <a:pPr>
              <a:buFontTx/>
              <a:buChar char="-"/>
            </a:pPr>
            <a:r>
              <a:rPr lang="ru-RU" sz="1800" b="1">
                <a:solidFill>
                  <a:schemeClr val="accent2"/>
                </a:solidFill>
                <a:latin typeface="Arial" charset="0"/>
              </a:rPr>
              <a:t> Прокладке газопроводов в особых грунтовых условиях и на подрабатываемых территориях;</a:t>
            </a:r>
          </a:p>
          <a:p>
            <a:pPr>
              <a:buFontTx/>
              <a:buChar char="-"/>
            </a:pPr>
            <a:r>
              <a:rPr lang="ru-RU" sz="1800" b="1">
                <a:solidFill>
                  <a:schemeClr val="accent2"/>
                </a:solidFill>
                <a:latin typeface="Arial" charset="0"/>
              </a:rPr>
              <a:t> Прокладке газопроводов в местах повышенного риска их повреждения.  </a:t>
            </a:r>
          </a:p>
          <a:p>
            <a:endParaRPr lang="ru-RU" sz="1800" b="1" u="sng">
              <a:solidFill>
                <a:schemeClr val="accent2"/>
              </a:solidFill>
              <a:latin typeface="Arial" charset="0"/>
            </a:endParaRPr>
          </a:p>
          <a:p>
            <a:r>
              <a:rPr lang="ru-RU" sz="1800" b="1" u="sng">
                <a:solidFill>
                  <a:schemeClr val="accent2"/>
                </a:solidFill>
                <a:latin typeface="Arial" charset="0"/>
              </a:rPr>
              <a:t>Не регламентирует:</a:t>
            </a:r>
          </a:p>
          <a:p>
            <a:r>
              <a:rPr lang="ru-RU" sz="1800" b="1">
                <a:solidFill>
                  <a:schemeClr val="accent2"/>
                </a:solidFill>
                <a:latin typeface="Arial" charset="0"/>
              </a:rPr>
              <a:t>- Сроки проведения и объемы работ при эксплуатации газопроводов, технических и технологических устройств, устанавливая только перечень обязательных процедур мониторинга фактического технического состояния объектов технического регулирования;</a:t>
            </a:r>
          </a:p>
          <a:p>
            <a:r>
              <a:rPr lang="ru-RU" sz="1800" b="1">
                <a:solidFill>
                  <a:schemeClr val="accent2"/>
                </a:solidFill>
                <a:latin typeface="Arial" charset="0"/>
              </a:rPr>
              <a:t>- Сроки и периодичность технического диагностирования газопроводов, технических и технологических устройств.</a:t>
            </a:r>
          </a:p>
          <a:p>
            <a:endParaRPr lang="ru-RU" sz="1800" b="1" u="sng">
              <a:solidFill>
                <a:schemeClr val="accent2"/>
              </a:solidFill>
              <a:latin typeface="Arial" charset="0"/>
            </a:endParaRPr>
          </a:p>
          <a:p>
            <a:endParaRPr lang="ru-RU" sz="1800" b="1" u="sng">
              <a:latin typeface="Arial" charset="0"/>
            </a:endParaRPr>
          </a:p>
          <a:p>
            <a:endParaRPr lang="ru-RU" b="1" u="sng"/>
          </a:p>
          <a:p>
            <a:endParaRPr lang="ru-RU" b="1" u="sng"/>
          </a:p>
          <a:p>
            <a:endParaRPr lang="ru-RU" b="1" u="sng"/>
          </a:p>
          <a:p>
            <a:endParaRPr lang="ru-RU" b="1"/>
          </a:p>
          <a:p>
            <a:endParaRPr lang="ru-RU"/>
          </a:p>
        </p:txBody>
      </p:sp>
      <p:sp>
        <p:nvSpPr>
          <p:cNvPr id="15371" name="Text Box 11"/>
          <p:cNvSpPr txBox="1">
            <a:spLocks noChangeArrowheads="1"/>
          </p:cNvSpPr>
          <p:nvPr/>
        </p:nvSpPr>
        <p:spPr bwMode="auto">
          <a:xfrm>
            <a:off x="1527175" y="188913"/>
            <a:ext cx="7148513" cy="1323975"/>
          </a:xfrm>
          <a:prstGeom prst="rect">
            <a:avLst/>
          </a:prstGeom>
          <a:noFill/>
          <a:ln w="9525">
            <a:noFill/>
            <a:miter lim="800000"/>
            <a:headEnd/>
            <a:tailEnd/>
          </a:ln>
        </p:spPr>
        <p:txBody>
          <a:bodyPr>
            <a:spAutoFit/>
          </a:bodyPr>
          <a:lstStyle/>
          <a:p>
            <a:r>
              <a:rPr lang="ru-RU" sz="2000" b="1">
                <a:solidFill>
                  <a:schemeClr val="bg1"/>
                </a:solidFill>
                <a:latin typeface="Arial" charset="0"/>
              </a:rPr>
              <a:t>Некоторые технические выводы по требованиям разработанного технического регламента </a:t>
            </a:r>
          </a:p>
          <a:p>
            <a:endParaRPr lang="ru-RU" sz="2000" b="1">
              <a:solidFill>
                <a:schemeClr val="bg1"/>
              </a:solidFill>
              <a:latin typeface="Arial" charset="0"/>
            </a:endParaRPr>
          </a:p>
          <a:p>
            <a:endParaRPr lang="ru-RU" sz="2000">
              <a:latin typeface="Arial"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6" name="Object 93"/>
          <p:cNvGraphicFramePr>
            <a:graphicFrameLocks noChangeAspect="1"/>
          </p:cNvGraphicFramePr>
          <p:nvPr/>
        </p:nvGraphicFramePr>
        <p:xfrm>
          <a:off x="0" y="0"/>
          <a:ext cx="9144000" cy="6858000"/>
        </p:xfrm>
        <a:graphic>
          <a:graphicData uri="http://schemas.openxmlformats.org/presentationml/2006/ole">
            <p:oleObj spid="_x0000_s16386" name="CorelDRAW" r:id="rId4" imgW="13793724" imgH="10351389" progId="CorelDRAW.Graphic.12">
              <p:embed/>
            </p:oleObj>
          </a:graphicData>
        </a:graphic>
      </p:graphicFrame>
      <p:sp>
        <p:nvSpPr>
          <p:cNvPr id="16387"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6388"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6389"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6390"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6391"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16392"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16393"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0" name="Прямоугольник 9"/>
          <p:cNvSpPr/>
          <p:nvPr/>
        </p:nvSpPr>
        <p:spPr>
          <a:xfrm>
            <a:off x="179512" y="1124744"/>
            <a:ext cx="8496944" cy="5544616"/>
          </a:xfrm>
          <a:prstGeom prst="rect">
            <a:avLst/>
          </a:prstGeom>
          <a:solidFill>
            <a:schemeClr val="accent2">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2000" b="1" dirty="0">
                <a:solidFill>
                  <a:schemeClr val="accent6">
                    <a:lumMod val="75000"/>
                  </a:schemeClr>
                </a:solidFill>
                <a:latin typeface="Arial" pitchFamily="34" charset="0"/>
                <a:cs typeface="Arial" pitchFamily="34" charset="0"/>
              </a:rPr>
              <a:t>Технический регламент о безопасности сетей газораспределения и газопотребления (утв. Постановлением Правительства РФ от 29 октября 2010 г. №870, с изменениями принятыми Постановлением Правительства РФ от 23 июня 2011 г. №497).</a:t>
            </a:r>
          </a:p>
          <a:p>
            <a:pPr>
              <a:defRPr/>
            </a:pPr>
            <a:endParaRPr lang="ru-RU" sz="1800" b="1" dirty="0">
              <a:solidFill>
                <a:schemeClr val="accent6">
                  <a:lumMod val="75000"/>
                </a:schemeClr>
              </a:solidFill>
              <a:latin typeface="Arial" pitchFamily="34" charset="0"/>
              <a:cs typeface="Arial" pitchFamily="34" charset="0"/>
            </a:endParaRPr>
          </a:p>
          <a:p>
            <a:pPr>
              <a:defRPr/>
            </a:pPr>
            <a:r>
              <a:rPr lang="ru-RU" sz="1600" b="1" dirty="0">
                <a:solidFill>
                  <a:schemeClr val="accent6">
                    <a:lumMod val="75000"/>
                  </a:schemeClr>
                </a:solidFill>
                <a:latin typeface="Arial" pitchFamily="34" charset="0"/>
                <a:cs typeface="Arial" pitchFamily="34" charset="0"/>
              </a:rPr>
              <a:t>Распоряжение Правительства РФ от 10 июня 2011 г. №1005-р «Об утверждении перечня документов в области стандартизации, содержащих правила и методы исследований (испытаний) и измерений, в том числе правила отбора образцов, необходимые для применения и исполнения технического регламента о безопасности сетей газораспределения и газопотребления и осуществления оценки соответствия.</a:t>
            </a:r>
          </a:p>
          <a:p>
            <a:pPr>
              <a:defRPr/>
            </a:pPr>
            <a:endParaRPr lang="ru-RU" sz="1600" b="1" dirty="0">
              <a:solidFill>
                <a:schemeClr val="accent6">
                  <a:lumMod val="75000"/>
                </a:schemeClr>
              </a:solidFill>
              <a:latin typeface="Arial" pitchFamily="34" charset="0"/>
              <a:cs typeface="Arial" pitchFamily="34" charset="0"/>
            </a:endParaRPr>
          </a:p>
          <a:p>
            <a:pPr>
              <a:defRPr/>
            </a:pPr>
            <a:r>
              <a:rPr lang="ru-RU" sz="1600" b="1" dirty="0">
                <a:solidFill>
                  <a:schemeClr val="accent6">
                    <a:lumMod val="75000"/>
                  </a:schemeClr>
                </a:solidFill>
                <a:latin typeface="Arial" pitchFamily="34" charset="0"/>
                <a:cs typeface="Arial" pitchFamily="34" charset="0"/>
              </a:rPr>
              <a:t>Приказ Федерального агентства по техническому регулированию и метрологии от 3 октября 2011 г. №5214 об утверждении перечня документов в области стандартизации, в результате применения которых на добровольной основе обеспечивается соблюдение требований технического регламента о безопасности сетей газораспределения и газопотребления.</a:t>
            </a:r>
          </a:p>
          <a:p>
            <a:pPr algn="ctr">
              <a:defRPr/>
            </a:pPr>
            <a:r>
              <a:rPr lang="ru-RU" sz="1800" b="1" dirty="0">
                <a:solidFill>
                  <a:schemeClr val="accent6">
                    <a:lumMod val="75000"/>
                  </a:schemeClr>
                </a:solidFill>
                <a:latin typeface="Arial" pitchFamily="34" charset="0"/>
                <a:cs typeface="Arial" pitchFamily="34" charset="0"/>
              </a:rPr>
              <a:t> </a:t>
            </a:r>
          </a:p>
        </p:txBody>
      </p:sp>
      <p:sp>
        <p:nvSpPr>
          <p:cNvPr id="16397" name="TextBox 43"/>
          <p:cNvSpPr txBox="1">
            <a:spLocks noChangeArrowheads="1"/>
          </p:cNvSpPr>
          <p:nvPr/>
        </p:nvSpPr>
        <p:spPr bwMode="auto">
          <a:xfrm>
            <a:off x="1476375" y="188913"/>
            <a:ext cx="5616575" cy="830262"/>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О вступлении в силу технического регламента</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93"/>
          <p:cNvGraphicFramePr>
            <a:graphicFrameLocks noChangeAspect="1"/>
          </p:cNvGraphicFramePr>
          <p:nvPr/>
        </p:nvGraphicFramePr>
        <p:xfrm>
          <a:off x="0" y="0"/>
          <a:ext cx="9144000" cy="6858000"/>
        </p:xfrm>
        <a:graphic>
          <a:graphicData uri="http://schemas.openxmlformats.org/presentationml/2006/ole">
            <p:oleObj spid="_x0000_s17410" name="CorelDRAW" r:id="rId4" imgW="13793724" imgH="10351389" progId="CorelDRAW.Graphic.12">
              <p:embed/>
            </p:oleObj>
          </a:graphicData>
        </a:graphic>
      </p:graphicFrame>
      <p:sp>
        <p:nvSpPr>
          <p:cNvPr id="17411"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7412"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7413"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7414"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7415"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17416"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17417"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0" name="Прямоугольник 9"/>
          <p:cNvSpPr/>
          <p:nvPr/>
        </p:nvSpPr>
        <p:spPr>
          <a:xfrm>
            <a:off x="179512" y="1124744"/>
            <a:ext cx="8496944" cy="5544616"/>
          </a:xfrm>
          <a:prstGeom prst="rect">
            <a:avLst/>
          </a:prstGeom>
          <a:solidFill>
            <a:schemeClr val="accent2">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2000" b="1" dirty="0">
                <a:solidFill>
                  <a:schemeClr val="accent6">
                    <a:lumMod val="75000"/>
                  </a:schemeClr>
                </a:solidFill>
                <a:latin typeface="Arial" pitchFamily="34" charset="0"/>
                <a:cs typeface="Arial" pitchFamily="34" charset="0"/>
              </a:rPr>
              <a:t>В соответствии с п. 2 Постановления Правительства РФ от 29 октября 2010 г. №870 функции по государственному контролю (надзору) за соблюдением большинства требований, установленных техническим регламентом о безопасности сетей газораспределения и газопотребления осуществляет Федеральная служба по экологическому, технологическому и атомному надзору. В самом тексте технического регламента (п. 100) также определены, как органы государственного контроля (надзора) за соблюдением требований технического регламента (федеральный орган исполнительной власти, выполняющий функции по контролю (надзору) в сфере промышленной безопасности и федеральный орган исполнительной власти, уполномоченный на осуществление государственного строительного надзора), так и объем контролируемых ими требований (п.101).  </a:t>
            </a:r>
          </a:p>
          <a:p>
            <a:pPr>
              <a:defRPr/>
            </a:pPr>
            <a:endParaRPr lang="ru-RU" sz="1800" b="1" dirty="0">
              <a:solidFill>
                <a:schemeClr val="accent6">
                  <a:lumMod val="75000"/>
                </a:schemeClr>
              </a:solidFill>
              <a:latin typeface="Arial" pitchFamily="34" charset="0"/>
              <a:cs typeface="Arial" pitchFamily="34" charset="0"/>
            </a:endParaRPr>
          </a:p>
        </p:txBody>
      </p:sp>
      <p:sp>
        <p:nvSpPr>
          <p:cNvPr id="17421" name="TextBox 43"/>
          <p:cNvSpPr txBox="1">
            <a:spLocks noChangeArrowheads="1"/>
          </p:cNvSpPr>
          <p:nvPr/>
        </p:nvSpPr>
        <p:spPr bwMode="auto">
          <a:xfrm>
            <a:off x="1476375" y="188913"/>
            <a:ext cx="5616575" cy="830262"/>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Об органе государственного  контроля (надзора) </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93"/>
          <p:cNvGraphicFramePr>
            <a:graphicFrameLocks noChangeAspect="1"/>
          </p:cNvGraphicFramePr>
          <p:nvPr/>
        </p:nvGraphicFramePr>
        <p:xfrm>
          <a:off x="0" y="0"/>
          <a:ext cx="9144000" cy="6858000"/>
        </p:xfrm>
        <a:graphic>
          <a:graphicData uri="http://schemas.openxmlformats.org/presentationml/2006/ole">
            <p:oleObj spid="_x0000_s18434" name="CorelDRAW" r:id="rId4" imgW="13793724" imgH="10351389" progId="CorelDRAW.Graphic.12">
              <p:embed/>
            </p:oleObj>
          </a:graphicData>
        </a:graphic>
      </p:graphicFrame>
      <p:sp>
        <p:nvSpPr>
          <p:cNvPr id="18435"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8436"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8437"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8438"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8439"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18440"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18441"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5" name="Прямоугольник 14"/>
          <p:cNvSpPr/>
          <p:nvPr/>
        </p:nvSpPr>
        <p:spPr>
          <a:xfrm>
            <a:off x="179512" y="1124744"/>
            <a:ext cx="8429684" cy="1656184"/>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800" b="1" dirty="0">
                <a:solidFill>
                  <a:schemeClr val="accent6">
                    <a:lumMod val="75000"/>
                  </a:schemeClr>
                </a:solidFill>
                <a:latin typeface="Arial" pitchFamily="34" charset="0"/>
                <a:cs typeface="Arial" pitchFamily="34" charset="0"/>
              </a:rPr>
              <a:t>Требования ПБ 12-529-03 </a:t>
            </a:r>
            <a:r>
              <a:rPr lang="ru-RU" sz="1800" b="1" dirty="0">
                <a:solidFill>
                  <a:schemeClr val="accent6">
                    <a:lumMod val="75000"/>
                  </a:schemeClr>
                </a:solidFill>
                <a:latin typeface="Arial" pitchFamily="34" charset="0"/>
                <a:cs typeface="Arial" pitchFamily="34" charset="0"/>
              </a:rPr>
              <a:t>«Правила безопасности систем </a:t>
            </a:r>
            <a:r>
              <a:rPr lang="ru-RU" sz="1800" b="1" dirty="0">
                <a:solidFill>
                  <a:schemeClr val="accent6">
                    <a:lumMod val="75000"/>
                  </a:schemeClr>
                </a:solidFill>
                <a:latin typeface="Arial" pitchFamily="34" charset="0"/>
                <a:cs typeface="Arial" pitchFamily="34" charset="0"/>
              </a:rPr>
              <a:t>газораспределения и газопотребления» являются действующими только в части, не противоречащей требованиям  Технического регламента о безопасности сетей газораспределения и газопотребления (утв. Постановлением Правительства РФ от 29 октября 2010 г. №870)</a:t>
            </a:r>
          </a:p>
        </p:txBody>
      </p:sp>
      <p:sp>
        <p:nvSpPr>
          <p:cNvPr id="18445" name="TextBox 18"/>
          <p:cNvSpPr txBox="1">
            <a:spLocks noChangeArrowheads="1"/>
          </p:cNvSpPr>
          <p:nvPr/>
        </p:nvSpPr>
        <p:spPr bwMode="auto">
          <a:xfrm>
            <a:off x="1428750" y="188913"/>
            <a:ext cx="7215188" cy="708025"/>
          </a:xfrm>
          <a:prstGeom prst="rect">
            <a:avLst/>
          </a:prstGeom>
          <a:noFill/>
          <a:ln w="9525">
            <a:noFill/>
            <a:miter lim="800000"/>
            <a:headEnd/>
            <a:tailEnd/>
          </a:ln>
        </p:spPr>
        <p:txBody>
          <a:bodyPr>
            <a:spAutoFit/>
          </a:bodyPr>
          <a:lstStyle/>
          <a:p>
            <a:r>
              <a:rPr lang="ru-RU" sz="2000" b="1">
                <a:solidFill>
                  <a:schemeClr val="bg1"/>
                </a:solidFill>
                <a:latin typeface="Arial" charset="0"/>
                <a:cs typeface="Arial" charset="0"/>
              </a:rPr>
              <a:t>О толковании противоречий в требованиях различных законодательных и нормативно-правовых актов</a:t>
            </a:r>
          </a:p>
        </p:txBody>
      </p:sp>
      <p:sp>
        <p:nvSpPr>
          <p:cNvPr id="19" name="Прямоугольник 18"/>
          <p:cNvSpPr/>
          <p:nvPr/>
        </p:nvSpPr>
        <p:spPr>
          <a:xfrm>
            <a:off x="179512" y="4869160"/>
            <a:ext cx="8429684" cy="1845964"/>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800" b="1" dirty="0">
                <a:solidFill>
                  <a:schemeClr val="accent6">
                    <a:lumMod val="75000"/>
                  </a:schemeClr>
                </a:solidFill>
                <a:latin typeface="Arial" pitchFamily="34" charset="0"/>
                <a:cs typeface="Arial" pitchFamily="34" charset="0"/>
              </a:rPr>
              <a:t>Требования СП 62.13330.2010 «СНиП 42-01-2002 «Газораспределительные системы. Актуализированная редакция» (введен Минрегионом РФ в действие с 20 мая 2011 г.) действуют в части, не противоречащей требованиям  Технического регламента о безопасности сетей газораспределения и газопотребления (утв. Постановлением Правительства РФ от 29 октября 2010 г. №870)</a:t>
            </a:r>
          </a:p>
        </p:txBody>
      </p:sp>
      <p:sp>
        <p:nvSpPr>
          <p:cNvPr id="13" name="Прямоугольник 12"/>
          <p:cNvSpPr/>
          <p:nvPr/>
        </p:nvSpPr>
        <p:spPr>
          <a:xfrm>
            <a:off x="179512" y="2924944"/>
            <a:ext cx="8429684" cy="180020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800" b="1" dirty="0">
                <a:solidFill>
                  <a:schemeClr val="accent6">
                    <a:lumMod val="75000"/>
                  </a:schemeClr>
                </a:solidFill>
                <a:latin typeface="Arial" pitchFamily="34" charset="0"/>
                <a:cs typeface="Arial" pitchFamily="34" charset="0"/>
              </a:rPr>
              <a:t>Требования  самого Технического регламента о безопасности сетей газораспределения и газопотребления (утв. Постановлением Правительства РФ от 29 октября 2010 г. №870) являются действующими и обязательными для исполнения в части не противоречащей требованиям федеральных законов, в частности Градостроительного кодекса Российской Федерации</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58" name="Object 93"/>
          <p:cNvGraphicFramePr>
            <a:graphicFrameLocks noChangeAspect="1"/>
          </p:cNvGraphicFramePr>
          <p:nvPr/>
        </p:nvGraphicFramePr>
        <p:xfrm>
          <a:off x="0" y="0"/>
          <a:ext cx="9144000" cy="6858000"/>
        </p:xfrm>
        <a:graphic>
          <a:graphicData uri="http://schemas.openxmlformats.org/presentationml/2006/ole">
            <p:oleObj spid="_x0000_s19458" name="CorelDRAW" r:id="rId4" imgW="13793724" imgH="10351389" progId="CorelDRAW.Graphic.12">
              <p:embed/>
            </p:oleObj>
          </a:graphicData>
        </a:graphic>
      </p:graphicFrame>
      <p:sp>
        <p:nvSpPr>
          <p:cNvPr id="19459"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19460"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19461"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19462"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19463"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19464"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19465"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5" name="Прямоугольник 14"/>
          <p:cNvSpPr/>
          <p:nvPr/>
        </p:nvSpPr>
        <p:spPr>
          <a:xfrm>
            <a:off x="214282" y="1142984"/>
            <a:ext cx="8429684" cy="2643206"/>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800" b="1" u="sng" dirty="0">
                <a:solidFill>
                  <a:schemeClr val="accent6">
                    <a:lumMod val="75000"/>
                  </a:schemeClr>
                </a:solidFill>
                <a:latin typeface="Arial" pitchFamily="34" charset="0"/>
                <a:cs typeface="Arial" pitchFamily="34" charset="0"/>
              </a:rPr>
              <a:t>Пункт 4 статьи 1</a:t>
            </a:r>
            <a:r>
              <a:rPr lang="ru-RU" sz="1800" b="1" u="sng" dirty="0">
                <a:solidFill>
                  <a:schemeClr val="bg1"/>
                </a:solidFill>
                <a:latin typeface="Arial" charset="0"/>
                <a:cs typeface="Arial" charset="0"/>
              </a:rPr>
              <a:t> </a:t>
            </a:r>
            <a:r>
              <a:rPr lang="ru-RU" sz="1800" b="1" u="sng" dirty="0">
                <a:solidFill>
                  <a:schemeClr val="accent6">
                    <a:lumMod val="75000"/>
                  </a:schemeClr>
                </a:solidFill>
                <a:latin typeface="Arial" charset="0"/>
                <a:cs typeface="Arial" charset="0"/>
              </a:rPr>
              <a:t>№184-ФЗ</a:t>
            </a:r>
            <a:r>
              <a:rPr lang="ru-RU" sz="1800" b="1" u="sng" dirty="0">
                <a:solidFill>
                  <a:schemeClr val="accent6">
                    <a:lumMod val="75000"/>
                  </a:schemeClr>
                </a:solidFill>
                <a:latin typeface="Arial" pitchFamily="34" charset="0"/>
                <a:cs typeface="Arial" pitchFamily="34" charset="0"/>
              </a:rPr>
              <a:t> : </a:t>
            </a:r>
            <a:r>
              <a:rPr lang="ru-RU" sz="1800" b="1" dirty="0">
                <a:solidFill>
                  <a:schemeClr val="accent6">
                    <a:lumMod val="75000"/>
                  </a:schemeClr>
                </a:solidFill>
                <a:latin typeface="Arial" pitchFamily="34" charset="0"/>
                <a:cs typeface="Arial" pitchFamily="34" charset="0"/>
              </a:rPr>
              <a:t>«Настоящий Федеральный закон не регулирует отношения, связанные с разработкой, принятием и исполнением…требований к осуществлению деятельности в области промышленной безопасности,… за исключением случаев разработки, принятия, применения и исполнения таких требований к продукции или к продукции и связанным с требованиями к продукции процессам </a:t>
            </a:r>
            <a:r>
              <a:rPr lang="ru-RU" sz="1800" b="1" dirty="0">
                <a:solidFill>
                  <a:srgbClr val="FF0000"/>
                </a:solidFill>
                <a:latin typeface="Arial" pitchFamily="34" charset="0"/>
                <a:cs typeface="Arial" pitchFamily="34" charset="0"/>
              </a:rPr>
              <a:t>проектирования </a:t>
            </a:r>
            <a:r>
              <a:rPr lang="ru-RU" sz="1800" b="1" dirty="0">
                <a:solidFill>
                  <a:schemeClr val="accent6">
                    <a:lumMod val="75000"/>
                  </a:schemeClr>
                </a:solidFill>
                <a:latin typeface="Arial" pitchFamily="34" charset="0"/>
                <a:cs typeface="Arial" pitchFamily="34" charset="0"/>
              </a:rPr>
              <a:t>(включая изыскания), </a:t>
            </a:r>
            <a:r>
              <a:rPr lang="ru-RU" sz="1800" b="1" dirty="0">
                <a:solidFill>
                  <a:srgbClr val="00B050"/>
                </a:solidFill>
                <a:latin typeface="Arial" pitchFamily="34" charset="0"/>
                <a:cs typeface="Arial" pitchFamily="34" charset="0"/>
              </a:rPr>
              <a:t>производства</a:t>
            </a:r>
            <a:r>
              <a:rPr lang="ru-RU" sz="1800" b="1" dirty="0">
                <a:solidFill>
                  <a:schemeClr val="accent6">
                    <a:lumMod val="75000"/>
                  </a:schemeClr>
                </a:solidFill>
                <a:latin typeface="Arial" pitchFamily="34" charset="0"/>
                <a:cs typeface="Arial" pitchFamily="34" charset="0"/>
              </a:rPr>
              <a:t>, </a:t>
            </a:r>
            <a:r>
              <a:rPr lang="ru-RU" sz="1800" b="1" dirty="0">
                <a:solidFill>
                  <a:srgbClr val="FF0000"/>
                </a:solidFill>
                <a:latin typeface="Arial" pitchFamily="34" charset="0"/>
                <a:cs typeface="Arial" pitchFamily="34" charset="0"/>
              </a:rPr>
              <a:t>строительства, монтажа, наладки, эксплуатации</a:t>
            </a:r>
            <a:r>
              <a:rPr lang="ru-RU" sz="1800" b="1" dirty="0">
                <a:solidFill>
                  <a:schemeClr val="accent6">
                    <a:lumMod val="75000"/>
                  </a:schemeClr>
                </a:solidFill>
                <a:latin typeface="Arial" pitchFamily="34" charset="0"/>
                <a:cs typeface="Arial" pitchFamily="34" charset="0"/>
              </a:rPr>
              <a:t>, хранения, перевозки, реализации и утилизации.</a:t>
            </a:r>
          </a:p>
        </p:txBody>
      </p:sp>
      <p:sp>
        <p:nvSpPr>
          <p:cNvPr id="19469" name="TextBox 18"/>
          <p:cNvSpPr txBox="1">
            <a:spLocks noChangeArrowheads="1"/>
          </p:cNvSpPr>
          <p:nvPr/>
        </p:nvSpPr>
        <p:spPr bwMode="auto">
          <a:xfrm>
            <a:off x="1428750" y="0"/>
            <a:ext cx="7215188" cy="1016000"/>
          </a:xfrm>
          <a:prstGeom prst="rect">
            <a:avLst/>
          </a:prstGeom>
          <a:noFill/>
          <a:ln w="9525">
            <a:noFill/>
            <a:miter lim="800000"/>
            <a:headEnd/>
            <a:tailEnd/>
          </a:ln>
        </p:spPr>
        <p:txBody>
          <a:bodyPr>
            <a:spAutoFit/>
          </a:bodyPr>
          <a:lstStyle/>
          <a:p>
            <a:r>
              <a:rPr lang="ru-RU" sz="2000" b="1">
                <a:solidFill>
                  <a:schemeClr val="bg1"/>
                </a:solidFill>
                <a:latin typeface="Arial" charset="0"/>
                <a:cs typeface="Arial" charset="0"/>
              </a:rPr>
              <a:t>Изменения №184-ФЗ (в редакции № 255-ФЗ от 21.07.2011 г.) и № 116-ФЗ (в  редакции №243-ФЗ от 18.07.2011 г.)</a:t>
            </a:r>
          </a:p>
        </p:txBody>
      </p:sp>
      <p:sp>
        <p:nvSpPr>
          <p:cNvPr id="19" name="Прямоугольник 18"/>
          <p:cNvSpPr/>
          <p:nvPr/>
        </p:nvSpPr>
        <p:spPr>
          <a:xfrm>
            <a:off x="214282" y="3786190"/>
            <a:ext cx="8429684" cy="2928934"/>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800" b="1" u="sng" dirty="0">
                <a:solidFill>
                  <a:schemeClr val="accent6">
                    <a:lumMod val="75000"/>
                  </a:schemeClr>
                </a:solidFill>
                <a:latin typeface="Arial" pitchFamily="34" charset="0"/>
                <a:cs typeface="Arial" pitchFamily="34" charset="0"/>
              </a:rPr>
              <a:t>Пункт 1 статьи 6</a:t>
            </a:r>
            <a:r>
              <a:rPr lang="ru-RU" sz="1800" b="1" u="sng" dirty="0">
                <a:solidFill>
                  <a:schemeClr val="bg1"/>
                </a:solidFill>
                <a:latin typeface="Arial" charset="0"/>
                <a:cs typeface="Arial" charset="0"/>
              </a:rPr>
              <a:t> </a:t>
            </a:r>
            <a:r>
              <a:rPr lang="ru-RU" sz="1800" b="1" u="sng" dirty="0">
                <a:solidFill>
                  <a:schemeClr val="accent6">
                    <a:lumMod val="75000"/>
                  </a:schemeClr>
                </a:solidFill>
                <a:latin typeface="Arial" charset="0"/>
                <a:cs typeface="Arial" charset="0"/>
              </a:rPr>
              <a:t>№116-ФЗ</a:t>
            </a:r>
            <a:r>
              <a:rPr lang="ru-RU" sz="1800" b="1" u="sng" dirty="0">
                <a:solidFill>
                  <a:schemeClr val="accent6">
                    <a:lumMod val="75000"/>
                  </a:schemeClr>
                </a:solidFill>
                <a:latin typeface="Arial" pitchFamily="34" charset="0"/>
                <a:cs typeface="Arial" pitchFamily="34" charset="0"/>
              </a:rPr>
              <a:t> : </a:t>
            </a:r>
            <a:r>
              <a:rPr lang="ru-RU" sz="1800" b="1" dirty="0">
                <a:solidFill>
                  <a:schemeClr val="accent6">
                    <a:lumMod val="75000"/>
                  </a:schemeClr>
                </a:solidFill>
                <a:latin typeface="Arial" pitchFamily="34" charset="0"/>
                <a:cs typeface="Arial" pitchFamily="34" charset="0"/>
              </a:rPr>
              <a:t>«К видам деятельности в области промышленной безопасности относятся </a:t>
            </a:r>
            <a:r>
              <a:rPr lang="ru-RU" sz="1800" b="1" dirty="0">
                <a:solidFill>
                  <a:srgbClr val="FF0000"/>
                </a:solidFill>
                <a:latin typeface="Arial" pitchFamily="34" charset="0"/>
                <a:cs typeface="Arial" pitchFamily="34" charset="0"/>
              </a:rPr>
              <a:t>проектирование, строительство, эксплуатация,</a:t>
            </a:r>
            <a:r>
              <a:rPr lang="ru-RU" sz="1800" b="1" dirty="0">
                <a:solidFill>
                  <a:schemeClr val="accent6">
                    <a:lumMod val="75000"/>
                  </a:schemeClr>
                </a:solidFill>
                <a:latin typeface="Arial" pitchFamily="34" charset="0"/>
                <a:cs typeface="Arial" pitchFamily="34" charset="0"/>
              </a:rPr>
              <a:t> реконструкция, капитальный ремонт, техническое перевооружение, консервация и ликвидация опасного производственного объекта; </a:t>
            </a:r>
            <a:r>
              <a:rPr lang="ru-RU" sz="1800" b="1" dirty="0">
                <a:solidFill>
                  <a:srgbClr val="00B050"/>
                </a:solidFill>
                <a:latin typeface="Arial" pitchFamily="34" charset="0"/>
                <a:cs typeface="Arial" pitchFamily="34" charset="0"/>
              </a:rPr>
              <a:t>изготовление,</a:t>
            </a:r>
            <a:r>
              <a:rPr lang="ru-RU" sz="1800" b="1" dirty="0">
                <a:solidFill>
                  <a:schemeClr val="accent6">
                    <a:lumMod val="75000"/>
                  </a:schemeClr>
                </a:solidFill>
                <a:latin typeface="Arial" pitchFamily="34" charset="0"/>
                <a:cs typeface="Arial" pitchFamily="34" charset="0"/>
              </a:rPr>
              <a:t> </a:t>
            </a:r>
            <a:r>
              <a:rPr lang="ru-RU" sz="1800" b="1" dirty="0">
                <a:solidFill>
                  <a:srgbClr val="FF0000"/>
                </a:solidFill>
                <a:latin typeface="Arial" pitchFamily="34" charset="0"/>
                <a:cs typeface="Arial" pitchFamily="34" charset="0"/>
              </a:rPr>
              <a:t>монтаж, наладка</a:t>
            </a:r>
            <a:r>
              <a:rPr lang="ru-RU" sz="1800" b="1" dirty="0">
                <a:solidFill>
                  <a:schemeClr val="accent6">
                    <a:lumMod val="75000"/>
                  </a:schemeClr>
                </a:solidFill>
                <a:latin typeface="Arial" pitchFamily="34" charset="0"/>
                <a:cs typeface="Arial" pitchFamily="34" charset="0"/>
              </a:rPr>
              <a:t>, обслуживание и ремонт технических устройств, применяемых на опасном производственном объекте; проведение экспертизы промышленной безопасности; подготовка и переподготовка работников опасного производственного объекта в необразовательных учреждениях»</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2" name="Object 93"/>
          <p:cNvGraphicFramePr>
            <a:graphicFrameLocks noChangeAspect="1"/>
          </p:cNvGraphicFramePr>
          <p:nvPr/>
        </p:nvGraphicFramePr>
        <p:xfrm>
          <a:off x="0" y="0"/>
          <a:ext cx="9144000" cy="6858000"/>
        </p:xfrm>
        <a:graphic>
          <a:graphicData uri="http://schemas.openxmlformats.org/presentationml/2006/ole">
            <p:oleObj spid="_x0000_s20482" name="CorelDRAW" r:id="rId4" imgW="13793724" imgH="10351389" progId="CorelDRAW.Graphic.12">
              <p:embed/>
            </p:oleObj>
          </a:graphicData>
        </a:graphic>
      </p:graphicFrame>
      <p:sp>
        <p:nvSpPr>
          <p:cNvPr id="20483"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20484"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20485"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20486"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20487"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20488"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20489"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5" name="Прямоугольник 14"/>
          <p:cNvSpPr/>
          <p:nvPr/>
        </p:nvSpPr>
        <p:spPr>
          <a:xfrm>
            <a:off x="179512" y="2996952"/>
            <a:ext cx="8429684" cy="3744416"/>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600" b="1" u="sng" dirty="0">
                <a:solidFill>
                  <a:schemeClr val="accent6">
                    <a:lumMod val="75000"/>
                  </a:schemeClr>
                </a:solidFill>
                <a:latin typeface="Arial" pitchFamily="34" charset="0"/>
                <a:cs typeface="Arial" pitchFamily="34" charset="0"/>
              </a:rPr>
              <a:t>Пункты 1 и 3 статьи 4</a:t>
            </a:r>
            <a:r>
              <a:rPr lang="ru-RU" sz="1600" b="1" u="sng" dirty="0">
                <a:solidFill>
                  <a:schemeClr val="bg1"/>
                </a:solidFill>
                <a:latin typeface="Arial" charset="0"/>
                <a:cs typeface="Arial" charset="0"/>
              </a:rPr>
              <a:t> </a:t>
            </a:r>
            <a:r>
              <a:rPr lang="ru-RU" sz="1600" b="1" u="sng" dirty="0">
                <a:solidFill>
                  <a:schemeClr val="accent6">
                    <a:lumMod val="75000"/>
                  </a:schemeClr>
                </a:solidFill>
                <a:latin typeface="Arial" charset="0"/>
                <a:cs typeface="Arial" charset="0"/>
              </a:rPr>
              <a:t>№116-ФЗ</a:t>
            </a:r>
            <a:r>
              <a:rPr lang="ru-RU" sz="1600" b="1" u="sng" dirty="0">
                <a:solidFill>
                  <a:schemeClr val="accent6">
                    <a:lumMod val="75000"/>
                  </a:schemeClr>
                </a:solidFill>
                <a:latin typeface="Arial" pitchFamily="34" charset="0"/>
                <a:cs typeface="Arial" pitchFamily="34" charset="0"/>
              </a:rPr>
              <a:t> : </a:t>
            </a:r>
          </a:p>
          <a:p>
            <a:pPr>
              <a:defRPr/>
            </a:pPr>
            <a:r>
              <a:rPr lang="ru-RU" sz="1600" b="1" dirty="0">
                <a:solidFill>
                  <a:schemeClr val="accent6">
                    <a:lumMod val="75000"/>
                  </a:schemeClr>
                </a:solidFill>
                <a:latin typeface="Arial" pitchFamily="34" charset="0"/>
                <a:cs typeface="Arial" pitchFamily="34" charset="0"/>
              </a:rPr>
              <a:t>«1.Правовое регулирование в области промышленной безопасности осуществляется настоящим Федеральным законом, другими федеральными законами…., а также </a:t>
            </a:r>
            <a:r>
              <a:rPr lang="ru-RU" sz="1600" b="1" dirty="0">
                <a:solidFill>
                  <a:srgbClr val="FF0000"/>
                </a:solidFill>
                <a:latin typeface="Arial" pitchFamily="34" charset="0"/>
                <a:cs typeface="Arial" pitchFamily="34" charset="0"/>
              </a:rPr>
              <a:t>федеральными нормами и правилами в области промышленной безопасности….</a:t>
            </a:r>
          </a:p>
          <a:p>
            <a:pPr>
              <a:defRPr/>
            </a:pPr>
            <a:r>
              <a:rPr lang="ru-RU" sz="1600" b="1" dirty="0">
                <a:solidFill>
                  <a:srgbClr val="FF0000"/>
                </a:solidFill>
                <a:latin typeface="Arial" pitchFamily="34" charset="0"/>
                <a:cs typeface="Arial" pitchFamily="34" charset="0"/>
              </a:rPr>
              <a:t>3. Федеральные нормы и правила в области промышленной безопасности устанавливают обязательные требования к:</a:t>
            </a:r>
          </a:p>
          <a:p>
            <a:pPr>
              <a:defRPr/>
            </a:pPr>
            <a:r>
              <a:rPr lang="ru-RU" sz="1600" b="1" dirty="0">
                <a:solidFill>
                  <a:srgbClr val="FF0000"/>
                </a:solidFill>
                <a:latin typeface="Arial" pitchFamily="34" charset="0"/>
                <a:cs typeface="Arial" pitchFamily="34" charset="0"/>
              </a:rPr>
              <a:t>осуществлению деятельности в области промышленной безопасности, в том числе требования к работникам опасных производственных объектов;</a:t>
            </a:r>
          </a:p>
          <a:p>
            <a:pPr>
              <a:defRPr/>
            </a:pPr>
            <a:r>
              <a:rPr lang="ru-RU" sz="1600" b="1" dirty="0">
                <a:solidFill>
                  <a:srgbClr val="FF0000"/>
                </a:solidFill>
                <a:latin typeface="Arial" pitchFamily="34" charset="0"/>
                <a:cs typeface="Arial" pitchFamily="34" charset="0"/>
              </a:rPr>
              <a:t>Безопасности технологических процессов на опасных производственных объектах, в том числе обязательные требования к порядку действий в случае аварии или инцидента на опасном производственном объекте.</a:t>
            </a:r>
          </a:p>
          <a:p>
            <a:pPr>
              <a:defRPr/>
            </a:pPr>
            <a:r>
              <a:rPr lang="ru-RU" sz="1600" b="1" dirty="0">
                <a:solidFill>
                  <a:srgbClr val="FF0000"/>
                </a:solidFill>
                <a:latin typeface="Arial" pitchFamily="34" charset="0"/>
                <a:cs typeface="Arial" pitchFamily="34" charset="0"/>
              </a:rPr>
              <a:t>Федеральные нормы и правила в области промышленной безопасности разрабатываются и утверждаются в порядке, установленном Правительством Российской Федерации» </a:t>
            </a:r>
          </a:p>
        </p:txBody>
      </p:sp>
      <p:sp>
        <p:nvSpPr>
          <p:cNvPr id="20493" name="TextBox 18"/>
          <p:cNvSpPr txBox="1">
            <a:spLocks noChangeArrowheads="1"/>
          </p:cNvSpPr>
          <p:nvPr/>
        </p:nvSpPr>
        <p:spPr bwMode="auto">
          <a:xfrm>
            <a:off x="1428750" y="0"/>
            <a:ext cx="7215188" cy="1016000"/>
          </a:xfrm>
          <a:prstGeom prst="rect">
            <a:avLst/>
          </a:prstGeom>
          <a:noFill/>
          <a:ln w="9525">
            <a:noFill/>
            <a:miter lim="800000"/>
            <a:headEnd/>
            <a:tailEnd/>
          </a:ln>
        </p:spPr>
        <p:txBody>
          <a:bodyPr>
            <a:spAutoFit/>
          </a:bodyPr>
          <a:lstStyle/>
          <a:p>
            <a:r>
              <a:rPr lang="ru-RU" sz="2000" b="1">
                <a:solidFill>
                  <a:schemeClr val="bg1"/>
                </a:solidFill>
                <a:latin typeface="Arial" charset="0"/>
                <a:cs typeface="Arial" charset="0"/>
              </a:rPr>
              <a:t>Изменения №184-ФЗ (в редакции № 255-ФЗ от 21.07.2011 г.) и № 116-ФЗ (в  редакции №248-ФЗ от 19.07.2011 г.)</a:t>
            </a:r>
          </a:p>
        </p:txBody>
      </p:sp>
      <p:sp>
        <p:nvSpPr>
          <p:cNvPr id="19" name="Прямоугольник 18"/>
          <p:cNvSpPr/>
          <p:nvPr/>
        </p:nvSpPr>
        <p:spPr>
          <a:xfrm>
            <a:off x="179512" y="1124744"/>
            <a:ext cx="8429684" cy="1872208"/>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600" b="1" u="sng" dirty="0">
                <a:solidFill>
                  <a:schemeClr val="accent6">
                    <a:lumMod val="75000"/>
                  </a:schemeClr>
                </a:solidFill>
                <a:latin typeface="Arial" pitchFamily="34" charset="0"/>
                <a:cs typeface="Arial" pitchFamily="34" charset="0"/>
              </a:rPr>
              <a:t>Пункт 1 статьи 7</a:t>
            </a:r>
            <a:r>
              <a:rPr lang="ru-RU" sz="1600" b="1" u="sng" dirty="0">
                <a:solidFill>
                  <a:schemeClr val="bg1"/>
                </a:solidFill>
                <a:latin typeface="Arial" charset="0"/>
                <a:cs typeface="Arial" charset="0"/>
              </a:rPr>
              <a:t> </a:t>
            </a:r>
            <a:r>
              <a:rPr lang="ru-RU" sz="1600" b="1" u="sng" dirty="0">
                <a:solidFill>
                  <a:schemeClr val="accent6">
                    <a:lumMod val="75000"/>
                  </a:schemeClr>
                </a:solidFill>
                <a:latin typeface="Arial" charset="0"/>
                <a:cs typeface="Arial" charset="0"/>
              </a:rPr>
              <a:t>№184-ФЗ</a:t>
            </a:r>
            <a:r>
              <a:rPr lang="ru-RU" sz="1600" b="1" u="sng" dirty="0">
                <a:solidFill>
                  <a:schemeClr val="accent6">
                    <a:lumMod val="75000"/>
                  </a:schemeClr>
                </a:solidFill>
                <a:latin typeface="Arial" pitchFamily="34" charset="0"/>
                <a:cs typeface="Arial" pitchFamily="34" charset="0"/>
              </a:rPr>
              <a:t> : </a:t>
            </a:r>
          </a:p>
          <a:p>
            <a:pPr>
              <a:defRPr/>
            </a:pPr>
            <a:r>
              <a:rPr lang="ru-RU" sz="1600" b="1" dirty="0">
                <a:solidFill>
                  <a:schemeClr val="accent6">
                    <a:lumMod val="75000"/>
                  </a:schemeClr>
                </a:solidFill>
                <a:latin typeface="Arial" pitchFamily="34" charset="0"/>
                <a:cs typeface="Arial" pitchFamily="34" charset="0"/>
              </a:rPr>
              <a:t>«Технические регламенты с учетом степени риска причинения вреда устанавливают минимально необходимые требования, обеспечивающие:</a:t>
            </a:r>
          </a:p>
          <a:p>
            <a:pPr>
              <a:defRPr/>
            </a:pPr>
            <a:r>
              <a:rPr lang="ru-RU" sz="1600" b="1" dirty="0">
                <a:solidFill>
                  <a:schemeClr val="accent6">
                    <a:lumMod val="75000"/>
                  </a:schemeClr>
                </a:solidFill>
                <a:latin typeface="Arial" pitchFamily="34" charset="0"/>
                <a:cs typeface="Arial" pitchFamily="34" charset="0"/>
              </a:rPr>
              <a:t>…взрывобезопасность; механическую безопасность; пожарную безопасность; </a:t>
            </a:r>
            <a:r>
              <a:rPr lang="ru-RU" sz="1600" b="1" dirty="0">
                <a:solidFill>
                  <a:srgbClr val="FF0000"/>
                </a:solidFill>
                <a:latin typeface="Arial" pitchFamily="34" charset="0"/>
                <a:cs typeface="Arial" pitchFamily="34" charset="0"/>
              </a:rPr>
              <a:t>безопасность продукции (технических устройств, применяемых на опасном производственном объекте);… </a:t>
            </a:r>
            <a:r>
              <a:rPr lang="ru-RU" sz="1600" b="1" dirty="0">
                <a:solidFill>
                  <a:schemeClr val="accent6">
                    <a:lumMod val="75000"/>
                  </a:schemeClr>
                </a:solidFill>
                <a:latin typeface="Arial" pitchFamily="34" charset="0"/>
                <a:cs typeface="Arial" pitchFamily="34" charset="0"/>
              </a:rPr>
              <a:t>другие виды безопасности в целях, соответствующих пункту 1 статьи 6 настоящего Федерального закона»  </a:t>
            </a:r>
            <a:endParaRPr lang="ru-RU" sz="1200" b="1" dirty="0">
              <a:solidFill>
                <a:schemeClr val="accent6">
                  <a:lumMod val="75000"/>
                </a:schemeClr>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Object 93"/>
          <p:cNvGraphicFramePr>
            <a:graphicFrameLocks noChangeAspect="1"/>
          </p:cNvGraphicFramePr>
          <p:nvPr/>
        </p:nvGraphicFramePr>
        <p:xfrm>
          <a:off x="0" y="0"/>
          <a:ext cx="9144000" cy="6858000"/>
        </p:xfrm>
        <a:graphic>
          <a:graphicData uri="http://schemas.openxmlformats.org/presentationml/2006/ole">
            <p:oleObj spid="_x0000_s21506" name="CorelDRAW" r:id="rId4" imgW="13793724" imgH="10351389" progId="CorelDRAW.Graphic.12">
              <p:embed/>
            </p:oleObj>
          </a:graphicData>
        </a:graphic>
      </p:graphicFrame>
      <p:sp>
        <p:nvSpPr>
          <p:cNvPr id="21507"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21508"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21509"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21510"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21511"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21512" name="TextBox 43"/>
          <p:cNvSpPr txBox="1">
            <a:spLocks noChangeArrowheads="1"/>
          </p:cNvSpPr>
          <p:nvPr/>
        </p:nvSpPr>
        <p:spPr bwMode="auto">
          <a:xfrm>
            <a:off x="1476375" y="115888"/>
            <a:ext cx="7272338" cy="831850"/>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О текущем состоянии нормативной базы (проектирование и строительство)</a:t>
            </a:r>
          </a:p>
        </p:txBody>
      </p:sp>
      <p:sp>
        <p:nvSpPr>
          <p:cNvPr id="10" name="Прямоугольник 9"/>
          <p:cNvSpPr/>
          <p:nvPr/>
        </p:nvSpPr>
        <p:spPr>
          <a:xfrm>
            <a:off x="250825" y="1125538"/>
            <a:ext cx="3600450" cy="935037"/>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600" b="1" dirty="0">
                <a:solidFill>
                  <a:schemeClr val="accent6">
                    <a:lumMod val="75000"/>
                  </a:schemeClr>
                </a:solidFill>
                <a:latin typeface="Arial" pitchFamily="34" charset="0"/>
                <a:cs typeface="Arial" pitchFamily="34" charset="0"/>
              </a:rPr>
              <a:t>СНиП 42-01-2002 «Газораспределительные системы»</a:t>
            </a:r>
          </a:p>
        </p:txBody>
      </p:sp>
      <p:sp>
        <p:nvSpPr>
          <p:cNvPr id="12" name="Стрелка вправо 11"/>
          <p:cNvSpPr/>
          <p:nvPr/>
        </p:nvSpPr>
        <p:spPr>
          <a:xfrm>
            <a:off x="3851275" y="1412875"/>
            <a:ext cx="576263" cy="360363"/>
          </a:xfrm>
          <a:prstGeom prst="right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3" name="Прямоугольник 12"/>
          <p:cNvSpPr/>
          <p:nvPr/>
        </p:nvSpPr>
        <p:spPr>
          <a:xfrm>
            <a:off x="250825" y="2133600"/>
            <a:ext cx="3600450" cy="4319736"/>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600" b="1" dirty="0">
                <a:solidFill>
                  <a:schemeClr val="accent6">
                    <a:lumMod val="75000"/>
                  </a:schemeClr>
                </a:solidFill>
                <a:latin typeface="Arial" pitchFamily="34" charset="0"/>
                <a:cs typeface="Arial" pitchFamily="34" charset="0"/>
              </a:rPr>
              <a:t>СП 42-101-2003 «Общие положения по проектированию и строительству газораспределительных систем из металлических и полиэтиленовых труб»; </a:t>
            </a:r>
          </a:p>
          <a:p>
            <a:pPr>
              <a:defRPr/>
            </a:pPr>
            <a:r>
              <a:rPr lang="ru-RU" sz="1600" b="1" dirty="0">
                <a:solidFill>
                  <a:schemeClr val="accent6">
                    <a:lumMod val="75000"/>
                  </a:schemeClr>
                </a:solidFill>
                <a:latin typeface="Arial" pitchFamily="34" charset="0"/>
                <a:cs typeface="Arial" pitchFamily="34" charset="0"/>
              </a:rPr>
              <a:t>СП 42-102-2004 «Проектирование и строительство газопроводов из металлических труб»; </a:t>
            </a:r>
          </a:p>
          <a:p>
            <a:pPr>
              <a:defRPr/>
            </a:pPr>
            <a:r>
              <a:rPr lang="ru-RU" sz="1600" b="1" dirty="0">
                <a:solidFill>
                  <a:schemeClr val="accent6">
                    <a:lumMod val="75000"/>
                  </a:schemeClr>
                </a:solidFill>
                <a:latin typeface="Arial" pitchFamily="34" charset="0"/>
                <a:cs typeface="Arial" pitchFamily="34" charset="0"/>
              </a:rPr>
              <a:t>СП 42-103-2003 «Проектирование и строительство газопроводов из полиэтиленовых труб и реконструкция изношенных газопроводов»</a:t>
            </a:r>
          </a:p>
        </p:txBody>
      </p:sp>
      <p:sp>
        <p:nvSpPr>
          <p:cNvPr id="14" name="Прямоугольник 13"/>
          <p:cNvSpPr/>
          <p:nvPr/>
        </p:nvSpPr>
        <p:spPr>
          <a:xfrm>
            <a:off x="4427984" y="2204864"/>
            <a:ext cx="4176712" cy="1008111"/>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В настоящее время проходят актуализацию по заданию Минрегиона России в рамках деятельности ТК 465 «Строительство» Росстандарта</a:t>
            </a:r>
          </a:p>
        </p:txBody>
      </p:sp>
      <p:sp>
        <p:nvSpPr>
          <p:cNvPr id="15" name="Стрелка вправо 14"/>
          <p:cNvSpPr/>
          <p:nvPr/>
        </p:nvSpPr>
        <p:spPr>
          <a:xfrm>
            <a:off x="3851275" y="2492375"/>
            <a:ext cx="576263" cy="358775"/>
          </a:xfrm>
          <a:prstGeom prst="right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6" name="Прямоугольник 15"/>
          <p:cNvSpPr/>
          <p:nvPr/>
        </p:nvSpPr>
        <p:spPr>
          <a:xfrm>
            <a:off x="4427984" y="1124745"/>
            <a:ext cx="4176712" cy="936104"/>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СП 62.13330.2010 «СНиП 42-01-2002 «Газораспределительные системы. Актуализированная редакция» (введен Минрегионом РФ в действие с 20 мая 2011 г.) </a:t>
            </a:r>
          </a:p>
        </p:txBody>
      </p:sp>
      <p:sp>
        <p:nvSpPr>
          <p:cNvPr id="17" name="Прямоугольник 16"/>
          <p:cNvSpPr/>
          <p:nvPr/>
        </p:nvSpPr>
        <p:spPr>
          <a:xfrm>
            <a:off x="4427984" y="3356992"/>
            <a:ext cx="4176712" cy="3312368"/>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Разрабатывается комплект ГОСТ Р, включающих требования по вопросам проектирования, строительства и эксплуатации полиэтиленовых и стальных газопроводов: «Системы газораспределительные. Часть 0. Общие требования. Часть 1. Полиэтиленовые газопроводы. Часть 2. Стальные газопроводы» в рамках деятельности ТК 23 «Техника и технология добычи и переработки нефти и газа» Росстандарта.</a:t>
            </a:r>
          </a:p>
          <a:p>
            <a:pPr>
              <a:defRPr/>
            </a:pPr>
            <a:r>
              <a:rPr lang="ru-RU" sz="1400" b="1" dirty="0">
                <a:solidFill>
                  <a:schemeClr val="accent6">
                    <a:lumMod val="75000"/>
                  </a:schemeClr>
                </a:solidFill>
                <a:latin typeface="Arial" pitchFamily="34" charset="0"/>
                <a:cs typeface="Arial" pitchFamily="34" charset="0"/>
              </a:rPr>
              <a:t>В этом же ТК 23 разработан утвержденный и введенный в действие ГОСТ Р 53865-2010 «Системы газораспределительные. Термины и определения»</a:t>
            </a:r>
          </a:p>
        </p:txBody>
      </p:sp>
      <p:sp>
        <p:nvSpPr>
          <p:cNvPr id="18" name="Стрелка вправо 17"/>
          <p:cNvSpPr/>
          <p:nvPr/>
        </p:nvSpPr>
        <p:spPr>
          <a:xfrm>
            <a:off x="3851275" y="3860800"/>
            <a:ext cx="576263" cy="358775"/>
          </a:xfrm>
          <a:prstGeom prst="right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Object 93"/>
          <p:cNvGraphicFramePr>
            <a:graphicFrameLocks noChangeAspect="1"/>
          </p:cNvGraphicFramePr>
          <p:nvPr/>
        </p:nvGraphicFramePr>
        <p:xfrm>
          <a:off x="0" y="0"/>
          <a:ext cx="9144000" cy="6858000"/>
        </p:xfrm>
        <a:graphic>
          <a:graphicData uri="http://schemas.openxmlformats.org/presentationml/2006/ole">
            <p:oleObj spid="_x0000_s22530" name="CorelDRAW" r:id="rId4" imgW="13793724" imgH="10351389" progId="CorelDRAW.Graphic.12">
              <p:embed/>
            </p:oleObj>
          </a:graphicData>
        </a:graphic>
      </p:graphicFrame>
      <p:sp>
        <p:nvSpPr>
          <p:cNvPr id="22531"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22532"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22533"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22534"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22535"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22536" name="TextBox 43"/>
          <p:cNvSpPr txBox="1">
            <a:spLocks noChangeArrowheads="1"/>
          </p:cNvSpPr>
          <p:nvPr/>
        </p:nvSpPr>
        <p:spPr bwMode="auto">
          <a:xfrm>
            <a:off x="1476375" y="115888"/>
            <a:ext cx="7272338" cy="830262"/>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О текущем состоянии нормативной базы (эксплуатация)</a:t>
            </a:r>
          </a:p>
        </p:txBody>
      </p:sp>
      <p:sp>
        <p:nvSpPr>
          <p:cNvPr id="10" name="Прямоугольник 9"/>
          <p:cNvSpPr/>
          <p:nvPr/>
        </p:nvSpPr>
        <p:spPr>
          <a:xfrm>
            <a:off x="250825" y="1125538"/>
            <a:ext cx="3600450" cy="1151334"/>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600" b="1" dirty="0">
                <a:solidFill>
                  <a:schemeClr val="accent6">
                    <a:lumMod val="75000"/>
                  </a:schemeClr>
                </a:solidFill>
                <a:latin typeface="Arial" pitchFamily="34" charset="0"/>
                <a:cs typeface="Arial" pitchFamily="34" charset="0"/>
              </a:rPr>
              <a:t>ПБ 12-529-03 «Правила безопасности систем газораспределения и газопотребления»</a:t>
            </a:r>
          </a:p>
        </p:txBody>
      </p:sp>
      <p:sp>
        <p:nvSpPr>
          <p:cNvPr id="13" name="Прямоугольник 12"/>
          <p:cNvSpPr/>
          <p:nvPr/>
        </p:nvSpPr>
        <p:spPr>
          <a:xfrm>
            <a:off x="251520" y="3284984"/>
            <a:ext cx="3600450" cy="648072"/>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Правила охраны газораспределительных сетей</a:t>
            </a:r>
          </a:p>
        </p:txBody>
      </p:sp>
      <p:sp>
        <p:nvSpPr>
          <p:cNvPr id="15" name="Стрелка вправо 14"/>
          <p:cNvSpPr/>
          <p:nvPr/>
        </p:nvSpPr>
        <p:spPr>
          <a:xfrm>
            <a:off x="3851275" y="2492375"/>
            <a:ext cx="576263" cy="358775"/>
          </a:xfrm>
          <a:prstGeom prst="right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6" name="Прямоугольник 15"/>
          <p:cNvSpPr/>
          <p:nvPr/>
        </p:nvSpPr>
        <p:spPr>
          <a:xfrm>
            <a:off x="4427984" y="1124744"/>
            <a:ext cx="4176712" cy="396044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ПБ 12-529 перерабатывается в СП  Ростехнадзора «Обеспечение выполнения требований безопасности к сетям газораспределения и газопотребления» Сейчас в Ростехнадзор передана первая редакция СП для организации публичного обсуждения. РД 12-411 также перерабатывается в проект СП Ростехнадзора. Правила охраны перерабатываются в проект Постановления Правительства РФ, который будет вноситься Ростехнадзором.</a:t>
            </a:r>
          </a:p>
          <a:p>
            <a:pPr>
              <a:defRPr/>
            </a:pPr>
            <a:r>
              <a:rPr lang="ru-RU" sz="1400" b="1" dirty="0">
                <a:solidFill>
                  <a:schemeClr val="accent6">
                    <a:lumMod val="75000"/>
                  </a:schemeClr>
                </a:solidFill>
                <a:latin typeface="Arial" pitchFamily="34" charset="0"/>
                <a:cs typeface="Arial" pitchFamily="34" charset="0"/>
              </a:rPr>
              <a:t>Все работы проводится по поручению Ростехнадзора и инициативе ОАО «Газпром газораспределение» и НП СРО «Газораспределительная система. Проектирование», которое финансирует разработки.</a:t>
            </a:r>
          </a:p>
        </p:txBody>
      </p:sp>
      <p:sp>
        <p:nvSpPr>
          <p:cNvPr id="17" name="Прямоугольник 16"/>
          <p:cNvSpPr/>
          <p:nvPr/>
        </p:nvSpPr>
        <p:spPr>
          <a:xfrm>
            <a:off x="2915816" y="5229200"/>
            <a:ext cx="5688880" cy="144016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В рамках деятельности ПК 4 «Газораспределение и газопотребление» ТК 23 разработан комплект проектов НС по вопросам технической эксплуатации сетей газораспределения и газопотребления, который успешно прошел все стадии публичного обсуждения в ТК 23 и передан в Росстандарт на утверждение. </a:t>
            </a:r>
          </a:p>
        </p:txBody>
      </p:sp>
      <p:sp>
        <p:nvSpPr>
          <p:cNvPr id="19" name="Прямоугольник 18"/>
          <p:cNvSpPr/>
          <p:nvPr/>
        </p:nvSpPr>
        <p:spPr>
          <a:xfrm>
            <a:off x="251520" y="2276872"/>
            <a:ext cx="3600450" cy="1008112"/>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РД 12-411-01 «Инструкция по  диагностированию технического состояния подземных стальных газопроводов»</a:t>
            </a:r>
          </a:p>
        </p:txBody>
      </p:sp>
      <p:sp>
        <p:nvSpPr>
          <p:cNvPr id="20" name="Прямоугольник 19"/>
          <p:cNvSpPr/>
          <p:nvPr/>
        </p:nvSpPr>
        <p:spPr>
          <a:xfrm>
            <a:off x="251520" y="4149080"/>
            <a:ext cx="1944216" cy="2448272"/>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600" b="1" dirty="0">
                <a:solidFill>
                  <a:schemeClr val="accent6">
                    <a:lumMod val="75000"/>
                  </a:schemeClr>
                </a:solidFill>
                <a:latin typeface="Arial" pitchFamily="34" charset="0"/>
                <a:cs typeface="Arial" pitchFamily="34" charset="0"/>
              </a:rPr>
              <a:t>Комплект ОСТ 153-39.3-051 (052,053)-2003 «Техническая эксплуатация </a:t>
            </a:r>
            <a:r>
              <a:rPr lang="ru-RU" sz="1600" b="1" dirty="0" err="1">
                <a:solidFill>
                  <a:schemeClr val="accent6">
                    <a:lumMod val="75000"/>
                  </a:schemeClr>
                </a:solidFill>
                <a:latin typeface="Arial" pitchFamily="34" charset="0"/>
                <a:cs typeface="Arial" pitchFamily="34" charset="0"/>
              </a:rPr>
              <a:t>газораспреде</a:t>
            </a:r>
            <a:r>
              <a:rPr lang="ru-RU" sz="1600" b="1" dirty="0">
                <a:solidFill>
                  <a:schemeClr val="accent6">
                    <a:lumMod val="75000"/>
                  </a:schemeClr>
                </a:solidFill>
                <a:latin typeface="Arial" pitchFamily="34" charset="0"/>
                <a:cs typeface="Arial" pitchFamily="34" charset="0"/>
              </a:rPr>
              <a:t>-</a:t>
            </a:r>
          </a:p>
          <a:p>
            <a:pPr>
              <a:defRPr/>
            </a:pPr>
            <a:r>
              <a:rPr lang="ru-RU" sz="1600" b="1" dirty="0" err="1">
                <a:solidFill>
                  <a:schemeClr val="accent6">
                    <a:lumMod val="75000"/>
                  </a:schemeClr>
                </a:solidFill>
                <a:latin typeface="Arial" pitchFamily="34" charset="0"/>
                <a:cs typeface="Arial" pitchFamily="34" charset="0"/>
              </a:rPr>
              <a:t>лительных</a:t>
            </a:r>
            <a:r>
              <a:rPr lang="ru-RU" sz="1600" b="1" dirty="0">
                <a:solidFill>
                  <a:schemeClr val="accent6">
                    <a:lumMod val="75000"/>
                  </a:schemeClr>
                </a:solidFill>
                <a:latin typeface="Arial" pitchFamily="34" charset="0"/>
                <a:cs typeface="Arial" pitchFamily="34" charset="0"/>
              </a:rPr>
              <a:t> систем», утв. Минэнерго РФ</a:t>
            </a:r>
          </a:p>
        </p:txBody>
      </p:sp>
      <p:sp>
        <p:nvSpPr>
          <p:cNvPr id="21" name="Стрелка вправо 20"/>
          <p:cNvSpPr/>
          <p:nvPr/>
        </p:nvSpPr>
        <p:spPr>
          <a:xfrm>
            <a:off x="2195513" y="5589588"/>
            <a:ext cx="720725" cy="358775"/>
          </a:xfrm>
          <a:prstGeom prst="rightArrow">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 name="Object 93"/>
          <p:cNvGraphicFramePr>
            <a:graphicFrameLocks noChangeAspect="1"/>
          </p:cNvGraphicFramePr>
          <p:nvPr/>
        </p:nvGraphicFramePr>
        <p:xfrm>
          <a:off x="0" y="0"/>
          <a:ext cx="9144000" cy="6858000"/>
        </p:xfrm>
        <a:graphic>
          <a:graphicData uri="http://schemas.openxmlformats.org/presentationml/2006/ole">
            <p:oleObj spid="_x0000_s23554" name="CorelDRAW" r:id="rId4" imgW="13793724" imgH="10351389" progId="CorelDRAW.Graphic.12">
              <p:embed/>
            </p:oleObj>
          </a:graphicData>
        </a:graphic>
      </p:graphicFrame>
      <p:sp>
        <p:nvSpPr>
          <p:cNvPr id="23555"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23556"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23557"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23558"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23559"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23560"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23561"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0" name="Прямоугольник 9"/>
          <p:cNvSpPr/>
          <p:nvPr/>
        </p:nvSpPr>
        <p:spPr>
          <a:xfrm>
            <a:off x="179512" y="1124744"/>
            <a:ext cx="8496944" cy="5544616"/>
          </a:xfrm>
          <a:prstGeom prst="rect">
            <a:avLst/>
          </a:prstGeom>
          <a:solidFill>
            <a:schemeClr val="accent2">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buFontTx/>
              <a:buAutoNum type="arabicPeriod"/>
              <a:defRPr/>
            </a:pPr>
            <a:r>
              <a:rPr lang="ru-RU" sz="2000" b="1" dirty="0">
                <a:solidFill>
                  <a:schemeClr val="accent6">
                    <a:lumMod val="75000"/>
                  </a:schemeClr>
                </a:solidFill>
                <a:latin typeface="Arial" pitchFamily="34" charset="0"/>
                <a:cs typeface="Arial" pitchFamily="34" charset="0"/>
              </a:rPr>
              <a:t>Официальные письменные разъяснения Ростехнадзора (возможно вместе с Минюстом РФ) по вопросу статуса ПБ 12-529-03 в переходный период до принятия соответствующего Свода Правил.</a:t>
            </a:r>
          </a:p>
          <a:p>
            <a:pPr marL="457200" indent="-457200">
              <a:buFontTx/>
              <a:buAutoNum type="arabicPeriod"/>
              <a:defRPr/>
            </a:pPr>
            <a:endParaRPr lang="ru-RU" sz="2000" b="1" dirty="0">
              <a:solidFill>
                <a:schemeClr val="accent6">
                  <a:lumMod val="75000"/>
                </a:schemeClr>
              </a:solidFill>
              <a:latin typeface="Arial" pitchFamily="34" charset="0"/>
              <a:cs typeface="Arial" pitchFamily="34" charset="0"/>
            </a:endParaRPr>
          </a:p>
          <a:p>
            <a:pPr marL="457200" indent="-457200">
              <a:buFontTx/>
              <a:buAutoNum type="arabicPeriod"/>
              <a:defRPr/>
            </a:pPr>
            <a:r>
              <a:rPr lang="ru-RU" sz="2000" b="1" dirty="0">
                <a:solidFill>
                  <a:schemeClr val="accent6">
                    <a:lumMod val="75000"/>
                  </a:schemeClr>
                </a:solidFill>
                <a:latin typeface="Arial" pitchFamily="34" charset="0"/>
                <a:cs typeface="Arial" pitchFamily="34" charset="0"/>
              </a:rPr>
              <a:t>Обращение Ростехнадзора в Правительство РФ или в конкретные федеральные органы исполнительной власти (Минрегион РФ, МЧС РФ, Минэнерго РФ, Росстандарт) о необходимости приведения подведомственных им нормативных документов в соответствие требованиям ТР ПП РФ №870, а также о необходимости издания приказов об отмене действия старых документов при утверждении новых документов или актуализированных редакций.</a:t>
            </a:r>
          </a:p>
          <a:p>
            <a:pPr marL="457200" indent="-457200">
              <a:buFontTx/>
              <a:buAutoNum type="arabicPeriod"/>
              <a:defRPr/>
            </a:pPr>
            <a:endParaRPr lang="ru-RU" sz="2000" b="1" dirty="0">
              <a:solidFill>
                <a:schemeClr val="accent6">
                  <a:lumMod val="75000"/>
                </a:schemeClr>
              </a:solidFill>
              <a:latin typeface="Arial" pitchFamily="34" charset="0"/>
              <a:cs typeface="Arial" pitchFamily="34" charset="0"/>
            </a:endParaRPr>
          </a:p>
          <a:p>
            <a:pPr>
              <a:defRPr/>
            </a:pPr>
            <a:endParaRPr lang="ru-RU" sz="1800" b="1" dirty="0">
              <a:solidFill>
                <a:schemeClr val="accent6">
                  <a:lumMod val="75000"/>
                </a:schemeClr>
              </a:solidFill>
              <a:latin typeface="Arial" pitchFamily="34" charset="0"/>
              <a:cs typeface="Arial" pitchFamily="34" charset="0"/>
            </a:endParaRPr>
          </a:p>
        </p:txBody>
      </p:sp>
      <p:sp>
        <p:nvSpPr>
          <p:cNvPr id="23565" name="TextBox 43"/>
          <p:cNvSpPr txBox="1">
            <a:spLocks noChangeArrowheads="1"/>
          </p:cNvSpPr>
          <p:nvPr/>
        </p:nvSpPr>
        <p:spPr bwMode="auto">
          <a:xfrm>
            <a:off x="1331913" y="188913"/>
            <a:ext cx="7343775" cy="830262"/>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Меры, требующие срочного принятия в связи с вступлением в силу ТР ПП РФ №870</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93"/>
          <p:cNvGraphicFramePr>
            <a:graphicFrameLocks noChangeAspect="1"/>
          </p:cNvGraphicFramePr>
          <p:nvPr/>
        </p:nvGraphicFramePr>
        <p:xfrm>
          <a:off x="0" y="0"/>
          <a:ext cx="9144000" cy="6858000"/>
        </p:xfrm>
        <a:graphic>
          <a:graphicData uri="http://schemas.openxmlformats.org/presentationml/2006/ole">
            <p:oleObj spid="_x0000_s24578" name="CorelDRAW" r:id="rId4" imgW="13793724" imgH="10351389" progId="CorelDRAW.Graphic.12">
              <p:embed/>
            </p:oleObj>
          </a:graphicData>
        </a:graphic>
      </p:graphicFrame>
      <p:sp>
        <p:nvSpPr>
          <p:cNvPr id="24579" name="Text Box 1"/>
          <p:cNvSpPr txBox="1">
            <a:spLocks noChangeArrowheads="1"/>
          </p:cNvSpPr>
          <p:nvPr/>
        </p:nvSpPr>
        <p:spPr bwMode="auto">
          <a:xfrm>
            <a:off x="2535238" y="295275"/>
            <a:ext cx="184150" cy="350838"/>
          </a:xfrm>
          <a:prstGeom prst="rect">
            <a:avLst/>
          </a:prstGeom>
          <a:noFill/>
          <a:ln w="9525">
            <a:noFill/>
            <a:miter lim="800000"/>
            <a:headEnd/>
            <a:tailEnd/>
          </a:ln>
        </p:spPr>
        <p:txBody>
          <a:bodyPr wrap="none">
            <a:spAutoFit/>
          </a:bodyPr>
          <a:lstStyle/>
          <a:p>
            <a:endParaRPr lang="ru-RU"/>
          </a:p>
        </p:txBody>
      </p:sp>
      <p:sp>
        <p:nvSpPr>
          <p:cNvPr id="24580" name="Text Box 0"/>
          <p:cNvSpPr txBox="1">
            <a:spLocks noChangeArrowheads="1"/>
          </p:cNvSpPr>
          <p:nvPr/>
        </p:nvSpPr>
        <p:spPr bwMode="auto">
          <a:xfrm>
            <a:off x="1619250" y="366713"/>
            <a:ext cx="6840538" cy="457200"/>
          </a:xfrm>
          <a:prstGeom prst="rect">
            <a:avLst/>
          </a:prstGeom>
          <a:noFill/>
          <a:ln w="9525">
            <a:noFill/>
            <a:miter lim="800000"/>
            <a:headEnd/>
            <a:tailEnd/>
          </a:ln>
        </p:spPr>
        <p:txBody>
          <a:bodyPr>
            <a:spAutoFit/>
          </a:bodyPr>
          <a:lstStyle/>
          <a:p>
            <a:pPr algn="ctr"/>
            <a:r>
              <a:rPr lang="ru-RU"/>
              <a:t> </a:t>
            </a:r>
            <a:r>
              <a:rPr lang="ru-RU" sz="2400" b="1">
                <a:solidFill>
                  <a:schemeClr val="bg1"/>
                </a:solidFill>
                <a:latin typeface="Arial" charset="0"/>
              </a:rPr>
              <a:t>      </a:t>
            </a:r>
          </a:p>
        </p:txBody>
      </p:sp>
      <p:sp>
        <p:nvSpPr>
          <p:cNvPr id="24581" name="Text Box 1"/>
          <p:cNvSpPr txBox="1">
            <a:spLocks noChangeArrowheads="1"/>
          </p:cNvSpPr>
          <p:nvPr/>
        </p:nvSpPr>
        <p:spPr bwMode="auto">
          <a:xfrm>
            <a:off x="468313" y="3068638"/>
            <a:ext cx="7559675" cy="350837"/>
          </a:xfrm>
          <a:prstGeom prst="rect">
            <a:avLst/>
          </a:prstGeom>
          <a:noFill/>
          <a:ln w="9525">
            <a:noFill/>
            <a:miter lim="800000"/>
            <a:headEnd/>
            <a:tailEnd/>
          </a:ln>
        </p:spPr>
        <p:txBody>
          <a:bodyPr>
            <a:spAutoFit/>
          </a:bodyPr>
          <a:lstStyle/>
          <a:p>
            <a:r>
              <a:rPr lang="ru-RU"/>
              <a:t> </a:t>
            </a:r>
          </a:p>
        </p:txBody>
      </p:sp>
      <p:sp>
        <p:nvSpPr>
          <p:cNvPr id="24582" name="Text Box 7"/>
          <p:cNvSpPr txBox="1">
            <a:spLocks noChangeArrowheads="1"/>
          </p:cNvSpPr>
          <p:nvPr/>
        </p:nvSpPr>
        <p:spPr bwMode="auto">
          <a:xfrm>
            <a:off x="4140200" y="4076700"/>
            <a:ext cx="4319588" cy="457200"/>
          </a:xfrm>
          <a:prstGeom prst="rect">
            <a:avLst/>
          </a:prstGeom>
          <a:noFill/>
          <a:ln w="9525">
            <a:noFill/>
            <a:miter lim="800000"/>
            <a:headEnd/>
            <a:tailEnd/>
          </a:ln>
        </p:spPr>
        <p:txBody>
          <a:bodyPr>
            <a:spAutoFit/>
          </a:bodyPr>
          <a:lstStyle/>
          <a:p>
            <a:pPr algn="ctr"/>
            <a:endParaRPr lang="ru-RU" sz="2400" b="1">
              <a:solidFill>
                <a:srgbClr val="800000"/>
              </a:solidFill>
              <a:latin typeface="Arial" charset="0"/>
            </a:endParaRPr>
          </a:p>
        </p:txBody>
      </p:sp>
      <p:sp>
        <p:nvSpPr>
          <p:cNvPr id="24583" name="Text Box 29"/>
          <p:cNvSpPr txBox="1">
            <a:spLocks noChangeArrowheads="1"/>
          </p:cNvSpPr>
          <p:nvPr/>
        </p:nvSpPr>
        <p:spPr bwMode="auto">
          <a:xfrm>
            <a:off x="231775" y="1125538"/>
            <a:ext cx="8372475" cy="338137"/>
          </a:xfrm>
          <a:prstGeom prst="rect">
            <a:avLst/>
          </a:prstGeom>
          <a:noFill/>
          <a:ln w="9525">
            <a:noFill/>
            <a:miter lim="800000"/>
            <a:headEnd/>
            <a:tailEnd/>
          </a:ln>
        </p:spPr>
        <p:txBody>
          <a:bodyPr>
            <a:spAutoFit/>
          </a:bodyPr>
          <a:lstStyle/>
          <a:p>
            <a:pPr marL="457200" indent="-457200"/>
            <a:r>
              <a:rPr lang="ru-RU" sz="1600" b="1">
                <a:solidFill>
                  <a:schemeClr val="accent2"/>
                </a:solidFill>
                <a:latin typeface="Arial" charset="0"/>
              </a:rPr>
              <a:t>        </a:t>
            </a:r>
          </a:p>
        </p:txBody>
      </p:sp>
      <p:sp>
        <p:nvSpPr>
          <p:cNvPr id="24584" name="TextBox 43"/>
          <p:cNvSpPr txBox="1">
            <a:spLocks noChangeArrowheads="1"/>
          </p:cNvSpPr>
          <p:nvPr/>
        </p:nvSpPr>
        <p:spPr bwMode="auto">
          <a:xfrm>
            <a:off x="1476375" y="188913"/>
            <a:ext cx="7272338" cy="523875"/>
          </a:xfrm>
          <a:prstGeom prst="rect">
            <a:avLst/>
          </a:prstGeom>
          <a:noFill/>
          <a:ln w="9525">
            <a:noFill/>
            <a:miter lim="800000"/>
            <a:headEnd/>
            <a:tailEnd/>
          </a:ln>
        </p:spPr>
        <p:txBody>
          <a:bodyPr>
            <a:spAutoFit/>
          </a:bodyPr>
          <a:lstStyle/>
          <a:p>
            <a:r>
              <a:rPr lang="ru-RU" sz="2800" b="1">
                <a:latin typeface="Arial" charset="0"/>
                <a:cs typeface="Arial" charset="0"/>
              </a:rPr>
              <a:t> </a:t>
            </a:r>
          </a:p>
        </p:txBody>
      </p:sp>
      <p:sp>
        <p:nvSpPr>
          <p:cNvPr id="24585" name="TextBox 15"/>
          <p:cNvSpPr txBox="1">
            <a:spLocks noChangeArrowheads="1"/>
          </p:cNvSpPr>
          <p:nvPr/>
        </p:nvSpPr>
        <p:spPr bwMode="auto">
          <a:xfrm>
            <a:off x="2214563" y="214313"/>
            <a:ext cx="5643562" cy="461962"/>
          </a:xfrm>
          <a:prstGeom prst="rect">
            <a:avLst/>
          </a:prstGeom>
          <a:noFill/>
          <a:ln w="9525">
            <a:noFill/>
            <a:miter lim="800000"/>
            <a:headEnd/>
            <a:tailEnd/>
          </a:ln>
        </p:spPr>
        <p:txBody>
          <a:bodyPr>
            <a:spAutoFit/>
          </a:bodyPr>
          <a:lstStyle/>
          <a:p>
            <a:r>
              <a:rPr lang="ru-RU" sz="2400">
                <a:latin typeface="Arial" charset="0"/>
                <a:cs typeface="Arial" charset="0"/>
              </a:rPr>
              <a:t>  </a:t>
            </a:r>
            <a:endParaRPr lang="ru-RU" sz="2400" b="1">
              <a:solidFill>
                <a:schemeClr val="bg1"/>
              </a:solidFill>
              <a:latin typeface="Arial" charset="0"/>
              <a:cs typeface="Arial" charset="0"/>
            </a:endParaRPr>
          </a:p>
        </p:txBody>
      </p:sp>
      <p:sp>
        <p:nvSpPr>
          <p:cNvPr id="15" name="Прямоугольник 14"/>
          <p:cNvSpPr/>
          <p:nvPr/>
        </p:nvSpPr>
        <p:spPr>
          <a:xfrm>
            <a:off x="1403648" y="1196752"/>
            <a:ext cx="6192688" cy="1152128"/>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600" b="1" dirty="0">
                <a:solidFill>
                  <a:schemeClr val="accent6">
                    <a:lumMod val="75000"/>
                  </a:schemeClr>
                </a:solidFill>
                <a:latin typeface="Arial" pitchFamily="34" charset="0"/>
                <a:cs typeface="Arial" pitchFamily="34" charset="0"/>
              </a:rPr>
              <a:t>Технический регламент о безопасности сетей газораспределения и газопотребления (утв. Постановлением Правительства РФ от 29 октября 2010 г. №870)</a:t>
            </a:r>
          </a:p>
        </p:txBody>
      </p:sp>
      <p:sp>
        <p:nvSpPr>
          <p:cNvPr id="24589" name="TextBox 18"/>
          <p:cNvSpPr txBox="1">
            <a:spLocks noChangeArrowheads="1"/>
          </p:cNvSpPr>
          <p:nvPr/>
        </p:nvSpPr>
        <p:spPr bwMode="auto">
          <a:xfrm>
            <a:off x="1403350" y="115888"/>
            <a:ext cx="7345363" cy="830262"/>
          </a:xfrm>
          <a:prstGeom prst="rect">
            <a:avLst/>
          </a:prstGeom>
          <a:noFill/>
          <a:ln w="9525">
            <a:noFill/>
            <a:miter lim="800000"/>
            <a:headEnd/>
            <a:tailEnd/>
          </a:ln>
        </p:spPr>
        <p:txBody>
          <a:bodyPr>
            <a:spAutoFit/>
          </a:bodyPr>
          <a:lstStyle/>
          <a:p>
            <a:r>
              <a:rPr lang="ru-RU" sz="2400" b="1">
                <a:solidFill>
                  <a:schemeClr val="bg1"/>
                </a:solidFill>
                <a:latin typeface="Arial" charset="0"/>
                <a:cs typeface="Arial" charset="0"/>
              </a:rPr>
              <a:t>Возможный вариант структуры нормативной базы газораспределения и газопотребления</a:t>
            </a:r>
          </a:p>
        </p:txBody>
      </p:sp>
      <p:sp>
        <p:nvSpPr>
          <p:cNvPr id="19" name="Прямоугольник 18"/>
          <p:cNvSpPr/>
          <p:nvPr/>
        </p:nvSpPr>
        <p:spPr>
          <a:xfrm>
            <a:off x="251520" y="2780928"/>
            <a:ext cx="3600400" cy="108012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Своды правил Ростехнадзора (по вопросам, входящим в его компетенцию согласно требованиям №116-ФЗ и ПП РФ №870)</a:t>
            </a:r>
          </a:p>
        </p:txBody>
      </p:sp>
      <p:sp>
        <p:nvSpPr>
          <p:cNvPr id="20" name="Прямоугольник 19"/>
          <p:cNvSpPr/>
          <p:nvPr/>
        </p:nvSpPr>
        <p:spPr>
          <a:xfrm>
            <a:off x="251520" y="4077072"/>
            <a:ext cx="3600400" cy="108012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Своды правил Минрегиона РФ (по вопросам проектирования и строительства согласно требованиям №384-ФЗ и ПП РФ №870)</a:t>
            </a:r>
          </a:p>
        </p:txBody>
      </p:sp>
      <p:sp>
        <p:nvSpPr>
          <p:cNvPr id="21" name="Прямоугольник 20"/>
          <p:cNvSpPr/>
          <p:nvPr/>
        </p:nvSpPr>
        <p:spPr>
          <a:xfrm>
            <a:off x="251520" y="5445224"/>
            <a:ext cx="3600400" cy="108012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Своды правил МЧС РФ (по вопросам, входящим в его компетенцию, согласно требованиям №123-ФЗ, №384-ФЗ и ПП РФ №870)</a:t>
            </a:r>
          </a:p>
        </p:txBody>
      </p:sp>
      <p:sp>
        <p:nvSpPr>
          <p:cNvPr id="22" name="Прямоугольник 21"/>
          <p:cNvSpPr/>
          <p:nvPr/>
        </p:nvSpPr>
        <p:spPr>
          <a:xfrm>
            <a:off x="5143504" y="2786058"/>
            <a:ext cx="3600400" cy="2449412"/>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Национальные стандарты по вопросам традиционно входящим в  компетенцию Росстандарта:</a:t>
            </a:r>
          </a:p>
          <a:p>
            <a:pPr>
              <a:buFontTx/>
              <a:buChar char="-"/>
              <a:defRPr/>
            </a:pPr>
            <a:r>
              <a:rPr lang="ru-RU" sz="1400" b="1" dirty="0">
                <a:solidFill>
                  <a:schemeClr val="accent6">
                    <a:lumMod val="75000"/>
                  </a:schemeClr>
                </a:solidFill>
                <a:latin typeface="Arial" pitchFamily="34" charset="0"/>
                <a:cs typeface="Arial" pitchFamily="34" charset="0"/>
              </a:rPr>
              <a:t>терминология;</a:t>
            </a:r>
          </a:p>
          <a:p>
            <a:pPr>
              <a:buFontTx/>
              <a:buChar char="-"/>
              <a:defRPr/>
            </a:pPr>
            <a:r>
              <a:rPr lang="ru-RU" sz="1400" b="1" dirty="0">
                <a:solidFill>
                  <a:schemeClr val="accent6">
                    <a:lumMod val="75000"/>
                  </a:schemeClr>
                </a:solidFill>
                <a:latin typeface="Arial" pitchFamily="34" charset="0"/>
                <a:cs typeface="Arial" pitchFamily="34" charset="0"/>
              </a:rPr>
              <a:t> материалы;</a:t>
            </a:r>
          </a:p>
          <a:p>
            <a:pPr>
              <a:buFontTx/>
              <a:buChar char="-"/>
              <a:defRPr/>
            </a:pPr>
            <a:r>
              <a:rPr lang="ru-RU" sz="1400" b="1" dirty="0">
                <a:solidFill>
                  <a:schemeClr val="accent6">
                    <a:lumMod val="75000"/>
                  </a:schemeClr>
                </a:solidFill>
                <a:latin typeface="Arial" pitchFamily="34" charset="0"/>
                <a:cs typeface="Arial" pitchFamily="34" charset="0"/>
              </a:rPr>
              <a:t> технические устройства;</a:t>
            </a:r>
          </a:p>
          <a:p>
            <a:pPr>
              <a:buFontTx/>
              <a:buChar char="-"/>
              <a:defRPr/>
            </a:pPr>
            <a:r>
              <a:rPr lang="ru-RU" sz="1400" b="1" dirty="0">
                <a:solidFill>
                  <a:schemeClr val="accent6">
                    <a:lumMod val="75000"/>
                  </a:schemeClr>
                </a:solidFill>
                <a:latin typeface="Arial" pitchFamily="34" charset="0"/>
                <a:cs typeface="Arial" pitchFamily="34" charset="0"/>
              </a:rPr>
              <a:t> методики испытаний, исследований, измерений, отбора образцов;</a:t>
            </a:r>
          </a:p>
          <a:p>
            <a:pPr>
              <a:buFontTx/>
              <a:buChar char="-"/>
              <a:defRPr/>
            </a:pPr>
            <a:r>
              <a:rPr lang="ru-RU" sz="1400" b="1" dirty="0">
                <a:solidFill>
                  <a:schemeClr val="accent6">
                    <a:lumMod val="75000"/>
                  </a:schemeClr>
                </a:solidFill>
                <a:latin typeface="Arial" pitchFamily="34" charset="0"/>
                <a:cs typeface="Arial" pitchFamily="34" charset="0"/>
              </a:rPr>
              <a:t> менеджмент риска;</a:t>
            </a:r>
          </a:p>
          <a:p>
            <a:pPr>
              <a:buFontTx/>
              <a:buChar char="-"/>
              <a:defRPr/>
            </a:pPr>
            <a:r>
              <a:rPr lang="ru-RU" sz="1400" b="1" dirty="0">
                <a:solidFill>
                  <a:schemeClr val="accent6">
                    <a:lumMod val="75000"/>
                  </a:schemeClr>
                </a:solidFill>
                <a:latin typeface="Arial" pitchFamily="34" charset="0"/>
                <a:cs typeface="Arial" pitchFamily="34" charset="0"/>
              </a:rPr>
              <a:t> неразрушающий контроль и т.п.</a:t>
            </a:r>
          </a:p>
        </p:txBody>
      </p:sp>
      <p:cxnSp>
        <p:nvCxnSpPr>
          <p:cNvPr id="24" name="Прямая соединительная линия 23"/>
          <p:cNvCxnSpPr>
            <a:stCxn id="0" idx="2"/>
          </p:cNvCxnSpPr>
          <p:nvPr/>
        </p:nvCxnSpPr>
        <p:spPr>
          <a:xfrm>
            <a:off x="4500563" y="2349500"/>
            <a:ext cx="0" cy="360045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p:nvPr/>
        </p:nvCxnSpPr>
        <p:spPr>
          <a:xfrm flipH="1">
            <a:off x="3851275" y="3213100"/>
            <a:ext cx="649288" cy="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Прямая соединительная линия 26"/>
          <p:cNvCxnSpPr/>
          <p:nvPr/>
        </p:nvCxnSpPr>
        <p:spPr>
          <a:xfrm flipH="1">
            <a:off x="3851275" y="4652963"/>
            <a:ext cx="649288" cy="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p:nvPr/>
        </p:nvCxnSpPr>
        <p:spPr>
          <a:xfrm flipH="1">
            <a:off x="3851275" y="5949950"/>
            <a:ext cx="649288" cy="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Прямая соединительная линия 28"/>
          <p:cNvCxnSpPr/>
          <p:nvPr/>
        </p:nvCxnSpPr>
        <p:spPr>
          <a:xfrm flipH="1">
            <a:off x="4500563" y="4076700"/>
            <a:ext cx="647700" cy="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3" name="Прямоугольник 22"/>
          <p:cNvSpPr/>
          <p:nvPr/>
        </p:nvSpPr>
        <p:spPr>
          <a:xfrm>
            <a:off x="5143504" y="5500702"/>
            <a:ext cx="3600400" cy="1080120"/>
          </a:xfrm>
          <a:prstGeom prst="rect">
            <a:avLst/>
          </a:prstGeom>
          <a:solidFill>
            <a:schemeClr val="accent6">
              <a:lumMod val="20000"/>
              <a:lumOff val="80000"/>
            </a:schemeClr>
          </a:solidFill>
          <a:ln w="28575">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ru-RU" sz="1400" b="1" dirty="0">
                <a:solidFill>
                  <a:schemeClr val="accent6">
                    <a:lumMod val="75000"/>
                  </a:schemeClr>
                </a:solidFill>
                <a:latin typeface="Arial" pitchFamily="34" charset="0"/>
                <a:cs typeface="Arial" pitchFamily="34" charset="0"/>
              </a:rPr>
              <a:t>Нормативные правовые акты других федеральных органов исполнительной власти (Минэкономразвития РФ, ФСТ </a:t>
            </a:r>
            <a:r>
              <a:rPr lang="ru-RU" sz="1400" b="1">
                <a:solidFill>
                  <a:schemeClr val="accent6">
                    <a:lumMod val="75000"/>
                  </a:schemeClr>
                </a:solidFill>
                <a:latin typeface="Arial" pitchFamily="34" charset="0"/>
                <a:cs typeface="Arial" pitchFamily="34" charset="0"/>
              </a:rPr>
              <a:t>и др.)</a:t>
            </a:r>
            <a:endParaRPr lang="ru-RU" sz="1400" b="1" dirty="0">
              <a:solidFill>
                <a:schemeClr val="accent6">
                  <a:lumMod val="75000"/>
                </a:schemeClr>
              </a:solidFill>
              <a:latin typeface="Arial" pitchFamily="34" charset="0"/>
              <a:cs typeface="Arial" pitchFamily="34" charset="0"/>
            </a:endParaRPr>
          </a:p>
        </p:txBody>
      </p:sp>
      <p:cxnSp>
        <p:nvCxnSpPr>
          <p:cNvPr id="25" name="Прямая соединительная линия 24"/>
          <p:cNvCxnSpPr/>
          <p:nvPr/>
        </p:nvCxnSpPr>
        <p:spPr>
          <a:xfrm flipH="1">
            <a:off x="4500563" y="5929313"/>
            <a:ext cx="647700" cy="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гипрониигаз_презентация_3"/>
          <p:cNvPicPr>
            <a:picLocks noChangeAspect="1" noChangeArrowheads="1"/>
          </p:cNvPicPr>
          <p:nvPr/>
        </p:nvPicPr>
        <p:blipFill>
          <a:blip r:embed="rId2"/>
          <a:srcRect/>
          <a:stretch>
            <a:fillRect/>
          </a:stretch>
        </p:blipFill>
        <p:spPr bwMode="auto">
          <a:xfrm>
            <a:off x="0" y="0"/>
            <a:ext cx="9144000" cy="68548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Оформление по умолчанию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Оформление по умолчанию">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Оформление по умолчанию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9609</TotalTime>
  <Words>5117</Words>
  <Application>Microsoft Office PowerPoint</Application>
  <PresentationFormat>Экран (4:3)</PresentationFormat>
  <Paragraphs>282</Paragraphs>
  <Slides>25</Slides>
  <Notes>24</Notes>
  <HiddenSlides>0</HiddenSlides>
  <MMClips>0</MMClips>
  <ScaleCrop>false</ScaleCrop>
  <HeadingPairs>
    <vt:vector size="8" baseType="variant">
      <vt:variant>
        <vt:lpstr>Использованные шрифты</vt:lpstr>
      </vt:variant>
      <vt:variant>
        <vt:i4>2</vt:i4>
      </vt:variant>
      <vt:variant>
        <vt:lpstr>Тема</vt:lpstr>
      </vt:variant>
      <vt:variant>
        <vt:i4>1</vt:i4>
      </vt:variant>
      <vt:variant>
        <vt:lpstr>Внедренные серверы OLE</vt:lpstr>
      </vt:variant>
      <vt:variant>
        <vt:i4>1</vt:i4>
      </vt:variant>
      <vt:variant>
        <vt:lpstr>Заголовки слайдов</vt:lpstr>
      </vt:variant>
      <vt:variant>
        <vt:i4>25</vt:i4>
      </vt:variant>
    </vt:vector>
  </HeadingPairs>
  <TitlesOfParts>
    <vt:vector size="29" baseType="lpstr">
      <vt:lpstr>Times New Roman</vt:lpstr>
      <vt:lpstr>Arial</vt:lpstr>
      <vt:lpstr>Оформление по умолчанию</vt:lpstr>
      <vt:lpstr>CorelDRAW 12.0 Graphic</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111</dc:creator>
  <cp:lastModifiedBy>ПК</cp:lastModifiedBy>
  <cp:revision>665</cp:revision>
  <dcterms:created xsi:type="dcterms:W3CDTF">2004-06-16T10:43:42Z</dcterms:created>
  <dcterms:modified xsi:type="dcterms:W3CDTF">2012-04-03T10:09:11Z</dcterms:modified>
</cp:coreProperties>
</file>